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2" r:id="rId2"/>
    <p:sldId id="310" r:id="rId3"/>
    <p:sldId id="325" r:id="rId4"/>
    <p:sldId id="326" r:id="rId5"/>
    <p:sldId id="327" r:id="rId6"/>
    <p:sldId id="311" r:id="rId7"/>
    <p:sldId id="315" r:id="rId8"/>
    <p:sldId id="314" r:id="rId9"/>
    <p:sldId id="312" r:id="rId10"/>
    <p:sldId id="320" r:id="rId11"/>
    <p:sldId id="321" r:id="rId12"/>
    <p:sldId id="275" r:id="rId13"/>
    <p:sldId id="273" r:id="rId14"/>
    <p:sldId id="318" r:id="rId15"/>
    <p:sldId id="322" r:id="rId16"/>
    <p:sldId id="323" r:id="rId17"/>
    <p:sldId id="324" r:id="rId18"/>
    <p:sldId id="328" r:id="rId19"/>
    <p:sldId id="329" r:id="rId20"/>
    <p:sldId id="330" r:id="rId21"/>
    <p:sldId id="331" r:id="rId22"/>
    <p:sldId id="332" r:id="rId23"/>
    <p:sldId id="30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6104" autoAdjust="0"/>
    <p:restoredTop sz="94775" autoAdjust="0"/>
  </p:normalViewPr>
  <p:slideViewPr>
    <p:cSldViewPr>
      <p:cViewPr varScale="1">
        <p:scale>
          <a:sx n="82" d="100"/>
          <a:sy n="82" d="100"/>
        </p:scale>
        <p:origin x="89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lang="ru-RU"/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Видатки</c:v>
                </c:pt>
              </c:strCache>
            </c:strRef>
          </c:tx>
          <c:explosion val="25"/>
          <c:dPt>
            <c:idx val="1"/>
            <c:bubble3D val="0"/>
            <c:explosion val="12"/>
            <c:extLst>
              <c:ext xmlns:c16="http://schemas.microsoft.com/office/drawing/2014/chart" uri="{C3380CC4-5D6E-409C-BE32-E72D297353CC}">
                <c16:uniqueId val="{00000000-0A7D-485C-8CE4-1FFBCF6A8650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Органи місцевого самоврядування 8 196,586</c:v>
                </c:pt>
                <c:pt idx="1">
                  <c:v>Освіта 19 739,737</c:v>
                </c:pt>
                <c:pt idx="2">
                  <c:v>Соціальний захист та соціальне забезпечення 2256,131</c:v>
                </c:pt>
                <c:pt idx="3">
                  <c:v>Культура 2 725,690</c:v>
                </c:pt>
                <c:pt idx="4">
                  <c:v>Житлово-комунальне господарство  6 822,209</c:v>
                </c:pt>
                <c:pt idx="5">
                  <c:v>Утримання та розвиток автомобільних доріг 2340,516</c:v>
                </c:pt>
                <c:pt idx="6">
                  <c:v>Утримання об'єктів спільного користування 3 288,933</c:v>
                </c:pt>
                <c:pt idx="7">
                  <c:v>Агенція автомобільних доріг 5000,000</c:v>
                </c:pt>
                <c:pt idx="8">
                  <c:v>Утримання об'єктів спільного користування 3100,402</c:v>
                </c:pt>
              </c:strCache>
            </c:strRef>
          </c:cat>
          <c:val>
            <c:numRef>
              <c:f>Лист1!$B$2:$B$10</c:f>
              <c:numCache>
                <c:formatCode>0.000</c:formatCode>
                <c:ptCount val="9"/>
                <c:pt idx="0">
                  <c:v>8196.5859999999757</c:v>
                </c:pt>
                <c:pt idx="1">
                  <c:v>19739.737000000001</c:v>
                </c:pt>
                <c:pt idx="2">
                  <c:v>2256.1309999999999</c:v>
                </c:pt>
                <c:pt idx="3">
                  <c:v>2725.69</c:v>
                </c:pt>
                <c:pt idx="4">
                  <c:v>6822.2089999999998</c:v>
                </c:pt>
                <c:pt idx="5">
                  <c:v>419.54199999999969</c:v>
                </c:pt>
                <c:pt idx="6">
                  <c:v>3288.9330000000032</c:v>
                </c:pt>
                <c:pt idx="7">
                  <c:v>5000</c:v>
                </c:pt>
                <c:pt idx="8">
                  <c:v>3100.402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1-4C21-B110-307E88EBC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255734989530151"/>
          <c:y val="0"/>
          <c:w val="0.3979583991734047"/>
          <c:h val="0.92796403506316161"/>
        </c:manualLayout>
      </c:layout>
      <c:overlay val="0"/>
      <c:txPr>
        <a:bodyPr/>
        <a:lstStyle/>
        <a:p>
          <a:pPr>
            <a:defRPr lang="ru-RU"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2D1A6-FEF9-4405-B61E-73F24806063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78DA152-5C70-4D55-95FB-5DABA2EC61C0}">
      <dgm:prSet phldrT="[Текст]" custT="1"/>
      <dgm:spPr/>
      <dgm:t>
        <a:bodyPr/>
        <a:lstStyle/>
        <a:p>
          <a:r>
            <a:rPr lang="uk-UA" sz="1600" b="1" dirty="0"/>
            <a:t>Програма фінансова підтримка </a:t>
          </a:r>
          <a:r>
            <a:rPr lang="uk-UA" sz="1600" b="1" dirty="0" err="1"/>
            <a:t>КП</a:t>
          </a:r>
          <a:r>
            <a:rPr lang="uk-UA" sz="1600" b="1" dirty="0"/>
            <a:t> «Сергіївське</a:t>
          </a:r>
        </a:p>
        <a:p>
          <a:r>
            <a:rPr lang="uk-UA" sz="1600" b="1" dirty="0"/>
            <a:t>5 010,337 тис.грн</a:t>
          </a:r>
        </a:p>
      </dgm:t>
    </dgm:pt>
    <dgm:pt modelId="{897133E5-605A-460A-BB77-EF96628D46BA}" type="parTrans" cxnId="{7B9836B9-8BF4-43DB-9420-303FB77CDE83}">
      <dgm:prSet/>
      <dgm:spPr/>
      <dgm:t>
        <a:bodyPr/>
        <a:lstStyle/>
        <a:p>
          <a:endParaRPr lang="uk-UA"/>
        </a:p>
      </dgm:t>
    </dgm:pt>
    <dgm:pt modelId="{D82ED3CA-3335-4DC5-BFF0-5F662B117A07}" type="sibTrans" cxnId="{7B9836B9-8BF4-43DB-9420-303FB77CDE83}">
      <dgm:prSet/>
      <dgm:spPr/>
      <dgm:t>
        <a:bodyPr/>
        <a:lstStyle/>
        <a:p>
          <a:endParaRPr lang="uk-UA"/>
        </a:p>
      </dgm:t>
    </dgm:pt>
    <dgm:pt modelId="{EB22FFE4-1BEC-407E-9C53-0E81A253933C}">
      <dgm:prSet phldrT="[Текст]" custT="1"/>
      <dgm:spPr/>
      <dgm:t>
        <a:bodyPr/>
        <a:lstStyle/>
        <a:p>
          <a:r>
            <a:rPr lang="uk-UA" sz="1600" dirty="0"/>
            <a:t>Програма фінансова підтримка СКП </a:t>
          </a:r>
          <a:r>
            <a:rPr lang="uk-UA" sz="1600" dirty="0" err="1"/>
            <a:t>“Добробут”</a:t>
          </a:r>
          <a:endParaRPr lang="uk-UA" sz="1600" dirty="0"/>
        </a:p>
        <a:p>
          <a:r>
            <a:rPr lang="uk-UA" sz="1600" dirty="0"/>
            <a:t>795,270 </a:t>
          </a:r>
          <a:r>
            <a:rPr lang="uk-UA" sz="1600" dirty="0" err="1"/>
            <a:t>тис.грн</a:t>
          </a:r>
          <a:endParaRPr lang="uk-UA" sz="1600" dirty="0"/>
        </a:p>
      </dgm:t>
    </dgm:pt>
    <dgm:pt modelId="{D1DB758F-99E4-4C65-9E2C-4EF797D47DBD}" type="parTrans" cxnId="{0EC968EE-1E37-41DC-977D-21CA17D4916D}">
      <dgm:prSet/>
      <dgm:spPr/>
      <dgm:t>
        <a:bodyPr/>
        <a:lstStyle/>
        <a:p>
          <a:endParaRPr lang="uk-UA"/>
        </a:p>
      </dgm:t>
    </dgm:pt>
    <dgm:pt modelId="{2C0C9EBA-2B76-4CFF-8AFA-7D098EA9F2BB}" type="sibTrans" cxnId="{0EC968EE-1E37-41DC-977D-21CA17D4916D}">
      <dgm:prSet/>
      <dgm:spPr/>
      <dgm:t>
        <a:bodyPr/>
        <a:lstStyle/>
        <a:p>
          <a:endParaRPr lang="uk-UA"/>
        </a:p>
      </dgm:t>
    </dgm:pt>
    <dgm:pt modelId="{108D6502-8893-4B12-8D52-B8D5BC013765}">
      <dgm:prSet phldrT="[Текст]" custT="1"/>
      <dgm:spPr/>
      <dgm:t>
        <a:bodyPr/>
        <a:lstStyle/>
        <a:p>
          <a:r>
            <a:rPr lang="uk-UA" sz="1600" dirty="0">
              <a:solidFill>
                <a:srgbClr val="002060"/>
              </a:solidFill>
            </a:rPr>
            <a:t>Отримано та використано з сільського бюджету </a:t>
          </a:r>
          <a:r>
            <a:rPr lang="uk-UA" sz="1600" b="1" dirty="0">
              <a:solidFill>
                <a:srgbClr val="002060"/>
              </a:solidFill>
            </a:rPr>
            <a:t>795,270 </a:t>
          </a:r>
          <a:r>
            <a:rPr lang="uk-UA" sz="1600" b="1" dirty="0" err="1">
              <a:solidFill>
                <a:srgbClr val="002060"/>
              </a:solidFill>
            </a:rPr>
            <a:t>тис.грн</a:t>
          </a:r>
          <a:r>
            <a:rPr lang="uk-UA" sz="1600" dirty="0">
              <a:solidFill>
                <a:srgbClr val="002060"/>
              </a:solidFill>
            </a:rPr>
            <a:t>. з них : з/плата – </a:t>
          </a:r>
          <a:r>
            <a:rPr lang="uk-UA" sz="1600" b="1" dirty="0">
              <a:solidFill>
                <a:srgbClr val="002060"/>
              </a:solidFill>
            </a:rPr>
            <a:t>438,366 </a:t>
          </a:r>
          <a:r>
            <a:rPr lang="uk-UA" sz="1600" b="1" dirty="0" err="1">
              <a:solidFill>
                <a:srgbClr val="002060"/>
              </a:solidFill>
            </a:rPr>
            <a:t>тис.грн</a:t>
          </a:r>
          <a:r>
            <a:rPr lang="uk-UA" sz="1600" dirty="0">
              <a:solidFill>
                <a:srgbClr val="002060"/>
              </a:solidFill>
            </a:rPr>
            <a:t>, нарахування на з/п </a:t>
          </a:r>
          <a:r>
            <a:rPr lang="uk-UA" sz="1600" b="1" dirty="0">
              <a:solidFill>
                <a:srgbClr val="002060"/>
              </a:solidFill>
            </a:rPr>
            <a:t>102,313</a:t>
          </a:r>
          <a:r>
            <a:rPr lang="uk-UA" sz="1600" dirty="0">
              <a:solidFill>
                <a:srgbClr val="002060"/>
              </a:solidFill>
            </a:rPr>
            <a:t> </a:t>
          </a:r>
          <a:r>
            <a:rPr lang="uk-UA" sz="1600" dirty="0" err="1">
              <a:solidFill>
                <a:srgbClr val="002060"/>
              </a:solidFill>
            </a:rPr>
            <a:t>тис.грн</a:t>
          </a:r>
          <a:r>
            <a:rPr lang="uk-UA" sz="1600" dirty="0">
              <a:solidFill>
                <a:srgbClr val="002060"/>
              </a:solidFill>
            </a:rPr>
            <a:t>, предмети, обладнання </a:t>
          </a:r>
          <a:r>
            <a:rPr lang="uk-UA" sz="1600" dirty="0" err="1">
              <a:solidFill>
                <a:srgbClr val="002060"/>
              </a:solidFill>
            </a:rPr>
            <a:t>матеріали-</a:t>
          </a:r>
          <a:r>
            <a:rPr lang="uk-UA" sz="1600" dirty="0">
              <a:solidFill>
                <a:srgbClr val="002060"/>
              </a:solidFill>
            </a:rPr>
            <a:t> </a:t>
          </a:r>
          <a:r>
            <a:rPr lang="uk-UA" sz="1600" b="1" dirty="0">
              <a:solidFill>
                <a:srgbClr val="002060"/>
              </a:solidFill>
            </a:rPr>
            <a:t>232,790</a:t>
          </a:r>
          <a:r>
            <a:rPr lang="uk-UA" sz="1600" dirty="0">
              <a:solidFill>
                <a:srgbClr val="002060"/>
              </a:solidFill>
            </a:rPr>
            <a:t> </a:t>
          </a:r>
          <a:r>
            <a:rPr lang="uk-UA" sz="1600" dirty="0" err="1">
              <a:solidFill>
                <a:srgbClr val="002060"/>
              </a:solidFill>
            </a:rPr>
            <a:t>тис.грн</a:t>
          </a:r>
          <a:r>
            <a:rPr lang="uk-UA" sz="1600" dirty="0">
              <a:solidFill>
                <a:srgbClr val="002060"/>
              </a:solidFill>
            </a:rPr>
            <a:t>, оплата послуг </a:t>
          </a:r>
          <a:r>
            <a:rPr lang="uk-UA" sz="1600" b="1" dirty="0">
              <a:solidFill>
                <a:srgbClr val="002060"/>
              </a:solidFill>
            </a:rPr>
            <a:t>21,800</a:t>
          </a:r>
          <a:r>
            <a:rPr lang="uk-UA" sz="1600" dirty="0">
              <a:solidFill>
                <a:srgbClr val="002060"/>
              </a:solidFill>
            </a:rPr>
            <a:t> </a:t>
          </a:r>
          <a:r>
            <a:rPr lang="uk-UA" sz="1600" dirty="0" err="1">
              <a:solidFill>
                <a:srgbClr val="002060"/>
              </a:solidFill>
            </a:rPr>
            <a:t>тис.грн</a:t>
          </a:r>
          <a:endParaRPr lang="uk-UA" sz="1600" dirty="0">
            <a:solidFill>
              <a:srgbClr val="002060"/>
            </a:solidFill>
          </a:endParaRPr>
        </a:p>
      </dgm:t>
    </dgm:pt>
    <dgm:pt modelId="{E00434EB-0138-405F-A42B-782FAC1C1660}" type="parTrans" cxnId="{983AE04F-50B0-4BD0-BDE4-90CE7543794E}">
      <dgm:prSet/>
      <dgm:spPr/>
      <dgm:t>
        <a:bodyPr/>
        <a:lstStyle/>
        <a:p>
          <a:endParaRPr lang="uk-UA"/>
        </a:p>
      </dgm:t>
    </dgm:pt>
    <dgm:pt modelId="{277397FA-8F24-483C-BF43-423AF7F33684}" type="sibTrans" cxnId="{983AE04F-50B0-4BD0-BDE4-90CE7543794E}">
      <dgm:prSet/>
      <dgm:spPr/>
      <dgm:t>
        <a:bodyPr/>
        <a:lstStyle/>
        <a:p>
          <a:endParaRPr lang="uk-UA"/>
        </a:p>
      </dgm:t>
    </dgm:pt>
    <dgm:pt modelId="{A61551E5-5764-4F49-85D1-6E4D25AB2645}">
      <dgm:prSet phldrT="[Текст]" custT="1"/>
      <dgm:spPr/>
      <dgm:t>
        <a:bodyPr/>
        <a:lstStyle/>
        <a:p>
          <a:pPr algn="just"/>
          <a:r>
            <a:rPr lang="uk-UA" sz="1600" b="1" dirty="0">
              <a:solidFill>
                <a:srgbClr val="002060"/>
              </a:solidFill>
            </a:rPr>
            <a:t>Предмети, матеріали, обладнання </a:t>
          </a:r>
          <a:r>
            <a:rPr lang="uk-UA" sz="1600" b="0" dirty="0">
              <a:solidFill>
                <a:srgbClr val="002060"/>
              </a:solidFill>
            </a:rPr>
            <a:t>(канцтовари, бензин, </a:t>
          </a:r>
          <a:r>
            <a:rPr lang="uk-UA" sz="1600" b="0" dirty="0" err="1">
              <a:solidFill>
                <a:srgbClr val="002060"/>
              </a:solidFill>
            </a:rPr>
            <a:t>ДП</a:t>
          </a:r>
          <a:r>
            <a:rPr lang="uk-UA" sz="1600" b="0" dirty="0">
              <a:solidFill>
                <a:srgbClr val="002060"/>
              </a:solidFill>
            </a:rPr>
            <a:t>, запчастини,піщано-сольова суміш, пісок, спецодяг)– 651,237 </a:t>
          </a:r>
          <a:r>
            <a:rPr lang="uk-UA" sz="1600" b="0" dirty="0" err="1">
              <a:solidFill>
                <a:srgbClr val="002060"/>
              </a:solidFill>
            </a:rPr>
            <a:t>тис.грн</a:t>
          </a:r>
          <a:endParaRPr lang="uk-UA" sz="1600" b="0" dirty="0">
            <a:solidFill>
              <a:srgbClr val="002060"/>
            </a:solidFill>
          </a:endParaRPr>
        </a:p>
      </dgm:t>
    </dgm:pt>
    <dgm:pt modelId="{935DCEBF-C134-4083-BB59-B6AEE46A42D2}" type="parTrans" cxnId="{B2473F50-4B81-4293-820A-343790CF6C38}">
      <dgm:prSet/>
      <dgm:spPr/>
      <dgm:t>
        <a:bodyPr/>
        <a:lstStyle/>
        <a:p>
          <a:endParaRPr lang="uk-UA"/>
        </a:p>
      </dgm:t>
    </dgm:pt>
    <dgm:pt modelId="{CC003BFB-71C2-4BE8-B635-F77D6285B098}" type="sibTrans" cxnId="{B2473F50-4B81-4293-820A-343790CF6C38}">
      <dgm:prSet/>
      <dgm:spPr/>
      <dgm:t>
        <a:bodyPr/>
        <a:lstStyle/>
        <a:p>
          <a:endParaRPr lang="uk-UA"/>
        </a:p>
      </dgm:t>
    </dgm:pt>
    <dgm:pt modelId="{E3F56901-0657-4C8B-8384-8C2C40FC7A3F}">
      <dgm:prSet phldrT="[Текст]" custT="1"/>
      <dgm:spPr/>
      <dgm:t>
        <a:bodyPr/>
        <a:lstStyle/>
        <a:p>
          <a:pPr algn="just"/>
          <a:r>
            <a:rPr lang="uk-UA" sz="1600" b="1" dirty="0">
              <a:solidFill>
                <a:srgbClr val="002060"/>
              </a:solidFill>
            </a:rPr>
            <a:t>Оплата послуг  1916,511 </a:t>
          </a:r>
          <a:r>
            <a:rPr lang="uk-UA" sz="1600" b="1" dirty="0" err="1">
              <a:solidFill>
                <a:srgbClr val="002060"/>
              </a:solidFill>
            </a:rPr>
            <a:t>тис.грн</a:t>
          </a:r>
          <a:r>
            <a:rPr lang="uk-UA" sz="1600" b="0" dirty="0">
              <a:solidFill>
                <a:srgbClr val="002060"/>
              </a:solidFill>
            </a:rPr>
            <a:t>: технічна документація с. </a:t>
          </a:r>
          <a:r>
            <a:rPr lang="uk-UA" sz="1600" b="0" dirty="0" err="1">
              <a:solidFill>
                <a:srgbClr val="002060"/>
              </a:solidFill>
            </a:rPr>
            <a:t>Новоселівка</a:t>
          </a:r>
          <a:r>
            <a:rPr lang="uk-UA" sz="1600" b="0" dirty="0">
              <a:solidFill>
                <a:srgbClr val="002060"/>
              </a:solidFill>
            </a:rPr>
            <a:t> – 11,800 </a:t>
          </a:r>
          <a:r>
            <a:rPr lang="uk-UA" sz="1600" b="0" dirty="0" err="1">
              <a:solidFill>
                <a:srgbClr val="002060"/>
              </a:solidFill>
            </a:rPr>
            <a:t>грн</a:t>
          </a:r>
          <a:r>
            <a:rPr lang="uk-UA" sz="1600" b="0" dirty="0">
              <a:solidFill>
                <a:srgbClr val="002060"/>
              </a:solidFill>
            </a:rPr>
            <a:t>,поточний ремонт водопровідних мереж – 829,073 </a:t>
          </a:r>
          <a:r>
            <a:rPr lang="uk-UA" sz="1600" b="0" dirty="0" err="1">
              <a:solidFill>
                <a:srgbClr val="002060"/>
              </a:solidFill>
            </a:rPr>
            <a:t>тис.грн</a:t>
          </a:r>
          <a:r>
            <a:rPr lang="uk-UA" sz="1600" b="0" dirty="0">
              <a:solidFill>
                <a:srgbClr val="002060"/>
              </a:solidFill>
            </a:rPr>
            <a:t>, ремонт автомобіля – 17,735 </a:t>
          </a:r>
          <a:r>
            <a:rPr lang="uk-UA" sz="1600" b="0" dirty="0" err="1">
              <a:solidFill>
                <a:srgbClr val="002060"/>
              </a:solidFill>
            </a:rPr>
            <a:t>тис.грн</a:t>
          </a:r>
          <a:r>
            <a:rPr lang="uk-UA" sz="1600" b="0" dirty="0">
              <a:solidFill>
                <a:srgbClr val="002060"/>
              </a:solidFill>
            </a:rPr>
            <a:t>,проект санітарних зон – 41,500 </a:t>
          </a:r>
          <a:r>
            <a:rPr lang="uk-UA" sz="1600" b="0" dirty="0" err="1">
              <a:solidFill>
                <a:srgbClr val="002060"/>
              </a:solidFill>
            </a:rPr>
            <a:t>тис.грн</a:t>
          </a:r>
          <a:r>
            <a:rPr lang="uk-UA" sz="1600" b="0" dirty="0">
              <a:solidFill>
                <a:srgbClr val="002060"/>
              </a:solidFill>
            </a:rPr>
            <a:t>, послуги техніки по упорядкуванню сіл ТГ – 899,618 </a:t>
          </a:r>
          <a:r>
            <a:rPr lang="uk-UA" sz="1600" b="0" dirty="0" err="1">
              <a:solidFill>
                <a:srgbClr val="002060"/>
              </a:solidFill>
            </a:rPr>
            <a:t>тис.грн</a:t>
          </a:r>
          <a:r>
            <a:rPr lang="uk-UA" sz="1600" b="0" dirty="0">
              <a:solidFill>
                <a:srgbClr val="002060"/>
              </a:solidFill>
            </a:rPr>
            <a:t>.</a:t>
          </a:r>
        </a:p>
      </dgm:t>
    </dgm:pt>
    <dgm:pt modelId="{C2131DA4-5C85-4740-89B1-F36BBF394C88}" type="parTrans" cxnId="{81D8B6E2-9F38-4943-B2E6-B443834E54DE}">
      <dgm:prSet/>
      <dgm:spPr/>
      <dgm:t>
        <a:bodyPr/>
        <a:lstStyle/>
        <a:p>
          <a:endParaRPr lang="uk-UA"/>
        </a:p>
      </dgm:t>
    </dgm:pt>
    <dgm:pt modelId="{8CD06862-519E-42FA-9DBB-631C45ED9BE0}" type="sibTrans" cxnId="{81D8B6E2-9F38-4943-B2E6-B443834E54DE}">
      <dgm:prSet/>
      <dgm:spPr/>
      <dgm:t>
        <a:bodyPr/>
        <a:lstStyle/>
        <a:p>
          <a:endParaRPr lang="uk-UA"/>
        </a:p>
      </dgm:t>
    </dgm:pt>
    <dgm:pt modelId="{6FCEF62E-8EE9-4C67-9AF6-90981D05821C}">
      <dgm:prSet phldrT="[Текст]" custT="1"/>
      <dgm:spPr/>
      <dgm:t>
        <a:bodyPr/>
        <a:lstStyle/>
        <a:p>
          <a:pPr algn="just"/>
          <a:r>
            <a:rPr lang="uk-UA" sz="1600" b="0" dirty="0">
              <a:solidFill>
                <a:srgbClr val="002060"/>
              </a:solidFill>
            </a:rPr>
            <a:t> </a:t>
          </a:r>
          <a:r>
            <a:rPr lang="uk-UA" sz="1600" b="1" dirty="0">
              <a:solidFill>
                <a:srgbClr val="002060"/>
              </a:solidFill>
            </a:rPr>
            <a:t>Внески до статутного капіталу 80,951 </a:t>
          </a:r>
          <a:r>
            <a:rPr lang="uk-UA" sz="1600" b="1" dirty="0" err="1">
              <a:solidFill>
                <a:srgbClr val="002060"/>
              </a:solidFill>
            </a:rPr>
            <a:t>тис.грн</a:t>
          </a:r>
          <a:r>
            <a:rPr lang="uk-UA" sz="1600" b="1" dirty="0">
              <a:solidFill>
                <a:srgbClr val="002060"/>
              </a:solidFill>
            </a:rPr>
            <a:t> </a:t>
          </a:r>
          <a:r>
            <a:rPr lang="uk-UA" sz="1600" b="0" dirty="0">
              <a:solidFill>
                <a:srgbClr val="002060"/>
              </a:solidFill>
            </a:rPr>
            <a:t>:придбання насоса глибинного 12,000 </a:t>
          </a:r>
          <a:r>
            <a:rPr lang="uk-UA" sz="1600" b="0" dirty="0" err="1">
              <a:solidFill>
                <a:srgbClr val="002060"/>
              </a:solidFill>
            </a:rPr>
            <a:t>тис.грн</a:t>
          </a:r>
          <a:r>
            <a:rPr lang="uk-UA" sz="1600" b="0" dirty="0">
              <a:solidFill>
                <a:srgbClr val="002060"/>
              </a:solidFill>
            </a:rPr>
            <a:t>, придбання зупинок, бесідок, гойдалок 46,951 </a:t>
          </a:r>
          <a:r>
            <a:rPr lang="uk-UA" sz="1600" b="0" dirty="0" err="1">
              <a:solidFill>
                <a:srgbClr val="002060"/>
              </a:solidFill>
            </a:rPr>
            <a:t>тис.грн</a:t>
          </a:r>
          <a:r>
            <a:rPr lang="uk-UA" sz="1600" b="0" dirty="0">
              <a:solidFill>
                <a:srgbClr val="002060"/>
              </a:solidFill>
            </a:rPr>
            <a:t>, придбання пам’ятного знаку жертвам голодомору – 22,000 </a:t>
          </a:r>
          <a:r>
            <a:rPr lang="uk-UA" sz="1600" b="0" dirty="0" err="1">
              <a:solidFill>
                <a:srgbClr val="002060"/>
              </a:solidFill>
            </a:rPr>
            <a:t>тис.грн</a:t>
          </a:r>
          <a:endParaRPr lang="uk-UA" sz="1600" b="0" dirty="0">
            <a:solidFill>
              <a:srgbClr val="002060"/>
            </a:solidFill>
          </a:endParaRPr>
        </a:p>
      </dgm:t>
    </dgm:pt>
    <dgm:pt modelId="{7846CFCC-71EA-4460-B675-43D56D409C8E}" type="parTrans" cxnId="{0ABEC27E-9DEF-4373-B897-2AF8A8A26825}">
      <dgm:prSet/>
      <dgm:spPr/>
      <dgm:t>
        <a:bodyPr/>
        <a:lstStyle/>
        <a:p>
          <a:endParaRPr lang="uk-UA"/>
        </a:p>
      </dgm:t>
    </dgm:pt>
    <dgm:pt modelId="{F4548665-F690-4195-9F5B-E92EB9831DB1}" type="sibTrans" cxnId="{0ABEC27E-9DEF-4373-B897-2AF8A8A26825}">
      <dgm:prSet/>
      <dgm:spPr/>
      <dgm:t>
        <a:bodyPr/>
        <a:lstStyle/>
        <a:p>
          <a:endParaRPr lang="uk-UA"/>
        </a:p>
      </dgm:t>
    </dgm:pt>
    <dgm:pt modelId="{58709730-2299-4C07-8503-1F39872C0395}">
      <dgm:prSet phldrT="[Текст]" custT="1"/>
      <dgm:spPr/>
      <dgm:t>
        <a:bodyPr/>
        <a:lstStyle/>
        <a:p>
          <a:pPr algn="l"/>
          <a:endParaRPr lang="uk-UA" sz="1400" b="0" dirty="0">
            <a:solidFill>
              <a:srgbClr val="002060"/>
            </a:solidFill>
          </a:endParaRPr>
        </a:p>
      </dgm:t>
    </dgm:pt>
    <dgm:pt modelId="{02A19AD4-9F6A-4CE9-A7E4-243DD3BC9338}" type="parTrans" cxnId="{14041389-D487-460B-BA72-25FD1579F461}">
      <dgm:prSet/>
      <dgm:spPr/>
      <dgm:t>
        <a:bodyPr/>
        <a:lstStyle/>
        <a:p>
          <a:endParaRPr lang="uk-UA"/>
        </a:p>
      </dgm:t>
    </dgm:pt>
    <dgm:pt modelId="{2553F068-2B7F-4D85-8F26-B5BC53A5DEFE}" type="sibTrans" cxnId="{14041389-D487-460B-BA72-25FD1579F461}">
      <dgm:prSet/>
      <dgm:spPr/>
      <dgm:t>
        <a:bodyPr/>
        <a:lstStyle/>
        <a:p>
          <a:endParaRPr lang="uk-UA"/>
        </a:p>
      </dgm:t>
    </dgm:pt>
    <dgm:pt modelId="{F4038403-74C4-4B7E-ADFB-123309BAE4A1}">
      <dgm:prSet phldrT="[Текст]" custT="1"/>
      <dgm:spPr/>
      <dgm:t>
        <a:bodyPr/>
        <a:lstStyle/>
        <a:p>
          <a:pPr algn="just"/>
          <a:r>
            <a:rPr lang="uk-UA" sz="1600" b="1" dirty="0">
              <a:solidFill>
                <a:srgbClr val="002060"/>
              </a:solidFill>
            </a:rPr>
            <a:t>Організація благоустрою населених пунктів – 153,236 </a:t>
          </a:r>
          <a:r>
            <a:rPr lang="uk-UA" sz="1600" b="1" dirty="0" err="1">
              <a:solidFill>
                <a:srgbClr val="002060"/>
              </a:solidFill>
            </a:rPr>
            <a:t>тис.грн</a:t>
          </a:r>
          <a:r>
            <a:rPr lang="uk-UA" sz="1600" b="1" dirty="0">
              <a:solidFill>
                <a:srgbClr val="002060"/>
              </a:solidFill>
            </a:rPr>
            <a:t>: </a:t>
          </a:r>
          <a:r>
            <a:rPr lang="uk-UA" sz="1600" b="0" dirty="0">
              <a:solidFill>
                <a:srgbClr val="002060"/>
              </a:solidFill>
            </a:rPr>
            <a:t>придбання </a:t>
          </a:r>
          <a:r>
            <a:rPr lang="uk-UA" sz="1600" b="0" dirty="0" err="1">
              <a:solidFill>
                <a:srgbClr val="002060"/>
              </a:solidFill>
            </a:rPr>
            <a:t>мотокіс</a:t>
          </a:r>
          <a:r>
            <a:rPr lang="uk-UA" sz="1600" b="0" dirty="0">
              <a:solidFill>
                <a:srgbClr val="002060"/>
              </a:solidFill>
            </a:rPr>
            <a:t> – 43,036 </a:t>
          </a:r>
          <a:r>
            <a:rPr lang="uk-UA" sz="1600" b="0" dirty="0" err="1">
              <a:solidFill>
                <a:srgbClr val="002060"/>
              </a:solidFill>
            </a:rPr>
            <a:t>тис.грн</a:t>
          </a:r>
          <a:r>
            <a:rPr lang="uk-UA" sz="1600" b="0" dirty="0">
              <a:solidFill>
                <a:srgbClr val="002060"/>
              </a:solidFill>
            </a:rPr>
            <a:t>, придбання стел с. Качанове, с. </a:t>
          </a:r>
          <a:r>
            <a:rPr lang="uk-UA" sz="1600" b="0" dirty="0" err="1">
              <a:solidFill>
                <a:srgbClr val="002060"/>
              </a:solidFill>
            </a:rPr>
            <a:t>Новоселівка</a:t>
          </a:r>
          <a:r>
            <a:rPr lang="uk-UA" sz="1600" b="0" dirty="0">
              <a:solidFill>
                <a:srgbClr val="002060"/>
              </a:solidFill>
            </a:rPr>
            <a:t> – 33,000 </a:t>
          </a:r>
          <a:r>
            <a:rPr lang="uk-UA" sz="1600" b="0" dirty="0" err="1">
              <a:solidFill>
                <a:srgbClr val="002060"/>
              </a:solidFill>
            </a:rPr>
            <a:t>тис.грн</a:t>
          </a:r>
          <a:r>
            <a:rPr lang="uk-UA" sz="1600" b="0" dirty="0">
              <a:solidFill>
                <a:srgbClr val="002060"/>
              </a:solidFill>
            </a:rPr>
            <a:t>, придбання глибинного насоса – 32,200</a:t>
          </a:r>
        </a:p>
      </dgm:t>
    </dgm:pt>
    <dgm:pt modelId="{28DF2141-E6B0-4156-A3B1-EAEF4B4577BC}" type="parTrans" cxnId="{F5AEC685-7C6A-49B5-AD60-2BF1435BBC09}">
      <dgm:prSet/>
      <dgm:spPr/>
      <dgm:t>
        <a:bodyPr/>
        <a:lstStyle/>
        <a:p>
          <a:endParaRPr lang="uk-UA"/>
        </a:p>
      </dgm:t>
    </dgm:pt>
    <dgm:pt modelId="{20046EBB-134C-4EAB-8C88-BA42762DAEB2}" type="sibTrans" cxnId="{F5AEC685-7C6A-49B5-AD60-2BF1435BBC09}">
      <dgm:prSet/>
      <dgm:spPr/>
      <dgm:t>
        <a:bodyPr/>
        <a:lstStyle/>
        <a:p>
          <a:endParaRPr lang="uk-UA"/>
        </a:p>
      </dgm:t>
    </dgm:pt>
    <dgm:pt modelId="{E4B98C94-E044-4A6B-AC3B-779F15CD72E2}">
      <dgm:prSet phldrT="[Текст]" custT="1"/>
      <dgm:spPr/>
      <dgm:t>
        <a:bodyPr/>
        <a:lstStyle/>
        <a:p>
          <a:endParaRPr lang="uk-UA" sz="1600" dirty="0">
            <a:solidFill>
              <a:srgbClr val="002060"/>
            </a:solidFill>
          </a:endParaRPr>
        </a:p>
      </dgm:t>
    </dgm:pt>
    <dgm:pt modelId="{8EB51495-8BA1-4172-AFC1-26661B1A9B41}" type="parTrans" cxnId="{4D587D55-2377-4263-BA87-F716DA312304}">
      <dgm:prSet/>
      <dgm:spPr/>
      <dgm:t>
        <a:bodyPr/>
        <a:lstStyle/>
        <a:p>
          <a:endParaRPr lang="uk-UA"/>
        </a:p>
      </dgm:t>
    </dgm:pt>
    <dgm:pt modelId="{73BDF0AB-A4BE-4E2A-9150-DD67F8F7D06F}" type="sibTrans" cxnId="{4D587D55-2377-4263-BA87-F716DA312304}">
      <dgm:prSet/>
      <dgm:spPr/>
      <dgm:t>
        <a:bodyPr/>
        <a:lstStyle/>
        <a:p>
          <a:endParaRPr lang="uk-UA"/>
        </a:p>
      </dgm:t>
    </dgm:pt>
    <dgm:pt modelId="{00F8EB7B-865C-4FF2-83A9-CD98D02BE373}">
      <dgm:prSet phldrT="[Текст]" custT="1"/>
      <dgm:spPr/>
      <dgm:t>
        <a:bodyPr/>
        <a:lstStyle/>
        <a:p>
          <a:endParaRPr lang="uk-UA" sz="1600" dirty="0">
            <a:solidFill>
              <a:srgbClr val="002060"/>
            </a:solidFill>
          </a:endParaRPr>
        </a:p>
      </dgm:t>
    </dgm:pt>
    <dgm:pt modelId="{5F9ADC06-BB82-49BB-8D0C-2208748DCBF6}" type="parTrans" cxnId="{BA556529-253D-45D3-A37D-026124521323}">
      <dgm:prSet/>
      <dgm:spPr/>
      <dgm:t>
        <a:bodyPr/>
        <a:lstStyle/>
        <a:p>
          <a:endParaRPr lang="uk-UA"/>
        </a:p>
      </dgm:t>
    </dgm:pt>
    <dgm:pt modelId="{229EAC47-0501-4A68-B77F-368BB3CF216F}" type="sibTrans" cxnId="{BA556529-253D-45D3-A37D-026124521323}">
      <dgm:prSet/>
      <dgm:spPr/>
      <dgm:t>
        <a:bodyPr/>
        <a:lstStyle/>
        <a:p>
          <a:endParaRPr lang="uk-UA"/>
        </a:p>
      </dgm:t>
    </dgm:pt>
    <dgm:pt modelId="{45BFE360-570F-4E01-8A04-D2C60A92B691}">
      <dgm:prSet phldrT="[Текст]" custT="1"/>
      <dgm:spPr/>
      <dgm:t>
        <a:bodyPr/>
        <a:lstStyle/>
        <a:p>
          <a:endParaRPr lang="uk-UA" sz="1600" dirty="0">
            <a:solidFill>
              <a:srgbClr val="002060"/>
            </a:solidFill>
          </a:endParaRPr>
        </a:p>
      </dgm:t>
    </dgm:pt>
    <dgm:pt modelId="{2AD4901A-2212-4B29-94A4-C438AEF1CD5C}" type="parTrans" cxnId="{783D6678-72B8-4992-9941-E566E9E28C89}">
      <dgm:prSet/>
      <dgm:spPr/>
      <dgm:t>
        <a:bodyPr/>
        <a:lstStyle/>
        <a:p>
          <a:endParaRPr lang="uk-UA"/>
        </a:p>
      </dgm:t>
    </dgm:pt>
    <dgm:pt modelId="{8F37CD81-0403-45EB-80FC-4481297A85FF}" type="sibTrans" cxnId="{783D6678-72B8-4992-9941-E566E9E28C89}">
      <dgm:prSet/>
      <dgm:spPr/>
      <dgm:t>
        <a:bodyPr/>
        <a:lstStyle/>
        <a:p>
          <a:endParaRPr lang="uk-UA"/>
        </a:p>
      </dgm:t>
    </dgm:pt>
    <dgm:pt modelId="{022B379A-07B2-4C6F-8A39-EDEC999A4EDA}">
      <dgm:prSet phldrT="[Текст]" custT="1"/>
      <dgm:spPr/>
      <dgm:t>
        <a:bodyPr/>
        <a:lstStyle/>
        <a:p>
          <a:endParaRPr lang="uk-UA" sz="1600" dirty="0">
            <a:solidFill>
              <a:srgbClr val="002060"/>
            </a:solidFill>
          </a:endParaRPr>
        </a:p>
      </dgm:t>
    </dgm:pt>
    <dgm:pt modelId="{8561B31C-7D0B-450A-9EB4-0295A1A1D87B}" type="parTrans" cxnId="{FB8D69E7-3630-47AE-8F84-26E4C724ABF8}">
      <dgm:prSet/>
      <dgm:spPr/>
      <dgm:t>
        <a:bodyPr/>
        <a:lstStyle/>
        <a:p>
          <a:endParaRPr lang="uk-UA"/>
        </a:p>
      </dgm:t>
    </dgm:pt>
    <dgm:pt modelId="{6123FA2D-3978-446B-80E6-8BB026DC0A1B}" type="sibTrans" cxnId="{FB8D69E7-3630-47AE-8F84-26E4C724ABF8}">
      <dgm:prSet/>
      <dgm:spPr/>
      <dgm:t>
        <a:bodyPr/>
        <a:lstStyle/>
        <a:p>
          <a:endParaRPr lang="uk-UA"/>
        </a:p>
      </dgm:t>
    </dgm:pt>
    <dgm:pt modelId="{423925B4-B24B-431E-827C-371A818E7AD6}">
      <dgm:prSet phldrT="[Текст]" custT="1"/>
      <dgm:spPr/>
      <dgm:t>
        <a:bodyPr/>
        <a:lstStyle/>
        <a:p>
          <a:endParaRPr lang="uk-UA" sz="1600" dirty="0">
            <a:solidFill>
              <a:srgbClr val="002060"/>
            </a:solidFill>
          </a:endParaRPr>
        </a:p>
      </dgm:t>
    </dgm:pt>
    <dgm:pt modelId="{2460D6BC-B90D-4872-AB0E-36401ABFAD5E}" type="parTrans" cxnId="{79E00879-6915-42DF-A830-28EADAE5A3E9}">
      <dgm:prSet/>
      <dgm:spPr/>
      <dgm:t>
        <a:bodyPr/>
        <a:lstStyle/>
        <a:p>
          <a:endParaRPr lang="uk-UA"/>
        </a:p>
      </dgm:t>
    </dgm:pt>
    <dgm:pt modelId="{8F821DA6-A389-4D04-B6C6-33DA9895CFB0}" type="sibTrans" cxnId="{79E00879-6915-42DF-A830-28EADAE5A3E9}">
      <dgm:prSet/>
      <dgm:spPr/>
      <dgm:t>
        <a:bodyPr/>
        <a:lstStyle/>
        <a:p>
          <a:endParaRPr lang="uk-UA"/>
        </a:p>
      </dgm:t>
    </dgm:pt>
    <dgm:pt modelId="{A4A069B4-6FE1-4D91-9000-B81F870E2D36}">
      <dgm:prSet phldrT="[Текст]" custT="1"/>
      <dgm:spPr/>
      <dgm:t>
        <a:bodyPr/>
        <a:lstStyle/>
        <a:p>
          <a:endParaRPr lang="uk-UA" sz="1600" dirty="0">
            <a:solidFill>
              <a:srgbClr val="002060"/>
            </a:solidFill>
          </a:endParaRPr>
        </a:p>
      </dgm:t>
    </dgm:pt>
    <dgm:pt modelId="{AA98D31F-5486-457C-8D42-BA3DDC222B90}" type="parTrans" cxnId="{18B73A51-C773-426D-B4F2-39EBBF04EEAF}">
      <dgm:prSet/>
      <dgm:spPr/>
      <dgm:t>
        <a:bodyPr/>
        <a:lstStyle/>
        <a:p>
          <a:endParaRPr lang="uk-UA"/>
        </a:p>
      </dgm:t>
    </dgm:pt>
    <dgm:pt modelId="{83CDA12E-618E-422E-9077-F796E6B6F68E}" type="sibTrans" cxnId="{18B73A51-C773-426D-B4F2-39EBBF04EEAF}">
      <dgm:prSet/>
      <dgm:spPr/>
      <dgm:t>
        <a:bodyPr/>
        <a:lstStyle/>
        <a:p>
          <a:endParaRPr lang="uk-UA"/>
        </a:p>
      </dgm:t>
    </dgm:pt>
    <dgm:pt modelId="{20D66617-ED16-4597-AA9D-E3872A502E8E}">
      <dgm:prSet phldrT="[Текст]" custT="1"/>
      <dgm:spPr/>
      <dgm:t>
        <a:bodyPr/>
        <a:lstStyle/>
        <a:p>
          <a:pPr algn="just"/>
          <a:endParaRPr lang="uk-UA" sz="1600" b="0" dirty="0">
            <a:solidFill>
              <a:srgbClr val="002060"/>
            </a:solidFill>
          </a:endParaRPr>
        </a:p>
      </dgm:t>
    </dgm:pt>
    <dgm:pt modelId="{F9FBC531-CADE-46CD-8C12-A56B580EDB6F}" type="parTrans" cxnId="{83C3674A-92C6-4C23-8FF2-3D515D277F7D}">
      <dgm:prSet/>
      <dgm:spPr/>
      <dgm:t>
        <a:bodyPr/>
        <a:lstStyle/>
        <a:p>
          <a:endParaRPr lang="uk-UA"/>
        </a:p>
      </dgm:t>
    </dgm:pt>
    <dgm:pt modelId="{F360A120-A062-4E11-B7C5-9A1C1749B518}" type="sibTrans" cxnId="{83C3674A-92C6-4C23-8FF2-3D515D277F7D}">
      <dgm:prSet/>
      <dgm:spPr/>
      <dgm:t>
        <a:bodyPr/>
        <a:lstStyle/>
        <a:p>
          <a:endParaRPr lang="uk-UA"/>
        </a:p>
      </dgm:t>
    </dgm:pt>
    <dgm:pt modelId="{37601071-ED36-42C3-9725-C11BF95D8A1C}">
      <dgm:prSet phldrT="[Текст]" custT="1"/>
      <dgm:spPr/>
      <dgm:t>
        <a:bodyPr/>
        <a:lstStyle/>
        <a:p>
          <a:pPr algn="just"/>
          <a:endParaRPr lang="uk-UA" sz="1600" b="0" dirty="0">
            <a:solidFill>
              <a:srgbClr val="002060"/>
            </a:solidFill>
          </a:endParaRPr>
        </a:p>
      </dgm:t>
    </dgm:pt>
    <dgm:pt modelId="{669AF571-F648-45B0-8134-F2A9333FDAEF}" type="parTrans" cxnId="{24D9F2AA-86E7-4245-8D25-1339D6DE870F}">
      <dgm:prSet/>
      <dgm:spPr/>
      <dgm:t>
        <a:bodyPr/>
        <a:lstStyle/>
        <a:p>
          <a:endParaRPr lang="uk-UA"/>
        </a:p>
      </dgm:t>
    </dgm:pt>
    <dgm:pt modelId="{8C89D56D-0821-4130-9EE1-62B6C6BAA83E}" type="sibTrans" cxnId="{24D9F2AA-86E7-4245-8D25-1339D6DE870F}">
      <dgm:prSet/>
      <dgm:spPr/>
      <dgm:t>
        <a:bodyPr/>
        <a:lstStyle/>
        <a:p>
          <a:endParaRPr lang="uk-UA"/>
        </a:p>
      </dgm:t>
    </dgm:pt>
    <dgm:pt modelId="{9A5ED701-69B2-44E5-BDB8-0378696D591C}">
      <dgm:prSet phldrT="[Текст]" custT="1"/>
      <dgm:spPr/>
      <dgm:t>
        <a:bodyPr/>
        <a:lstStyle/>
        <a:p>
          <a:pPr algn="just"/>
          <a:r>
            <a:rPr lang="uk-UA" sz="1600" b="1" dirty="0">
              <a:solidFill>
                <a:srgbClr val="002060"/>
              </a:solidFill>
            </a:rPr>
            <a:t>Заробітна плата, нарахування </a:t>
          </a:r>
          <a:r>
            <a:rPr lang="uk-UA" sz="1600" b="0" dirty="0">
              <a:solidFill>
                <a:srgbClr val="002060"/>
              </a:solidFill>
            </a:rPr>
            <a:t>– 2208,402 </a:t>
          </a:r>
          <a:r>
            <a:rPr lang="uk-UA" sz="1600" b="0" dirty="0" err="1">
              <a:solidFill>
                <a:srgbClr val="002060"/>
              </a:solidFill>
            </a:rPr>
            <a:t>тис.грн</a:t>
          </a:r>
          <a:endParaRPr lang="uk-UA" sz="1600" b="0" dirty="0">
            <a:solidFill>
              <a:srgbClr val="002060"/>
            </a:solidFill>
          </a:endParaRPr>
        </a:p>
      </dgm:t>
    </dgm:pt>
    <dgm:pt modelId="{A79D31CC-79F7-4C98-BFC0-274AF7F386C5}" type="parTrans" cxnId="{FC1EDD31-AE6A-4667-AC2B-049E50DBEECD}">
      <dgm:prSet/>
      <dgm:spPr/>
      <dgm:t>
        <a:bodyPr/>
        <a:lstStyle/>
        <a:p>
          <a:endParaRPr lang="uk-UA"/>
        </a:p>
      </dgm:t>
    </dgm:pt>
    <dgm:pt modelId="{83D296DA-7317-400C-8BEA-AC9CC4B414FB}" type="sibTrans" cxnId="{FC1EDD31-AE6A-4667-AC2B-049E50DBEECD}">
      <dgm:prSet/>
      <dgm:spPr/>
      <dgm:t>
        <a:bodyPr/>
        <a:lstStyle/>
        <a:p>
          <a:endParaRPr lang="uk-UA"/>
        </a:p>
      </dgm:t>
    </dgm:pt>
    <dgm:pt modelId="{B65DE2AC-25B7-447F-B785-79CD3FFC5D70}" type="pres">
      <dgm:prSet presAssocID="{D122D1A6-FEF9-4405-B61E-73F24806063A}" presName="Name0" presStyleCnt="0">
        <dgm:presLayoutVars>
          <dgm:dir/>
          <dgm:animLvl val="lvl"/>
          <dgm:resizeHandles val="exact"/>
        </dgm:presLayoutVars>
      </dgm:prSet>
      <dgm:spPr/>
    </dgm:pt>
    <dgm:pt modelId="{D43FB21D-D7F4-484D-936F-8B7BA988742E}" type="pres">
      <dgm:prSet presAssocID="{E78DA152-5C70-4D55-95FB-5DABA2EC61C0}" presName="linNode" presStyleCnt="0"/>
      <dgm:spPr/>
    </dgm:pt>
    <dgm:pt modelId="{756FCF28-19C9-476D-9241-5C08610F6C63}" type="pres">
      <dgm:prSet presAssocID="{E78DA152-5C70-4D55-95FB-5DABA2EC61C0}" presName="parentText" presStyleLbl="node1" presStyleIdx="0" presStyleCnt="2" custScaleX="136684" custScaleY="1266552">
        <dgm:presLayoutVars>
          <dgm:chMax val="1"/>
          <dgm:bulletEnabled val="1"/>
        </dgm:presLayoutVars>
      </dgm:prSet>
      <dgm:spPr/>
    </dgm:pt>
    <dgm:pt modelId="{9733095A-077C-4CC4-AD0C-41CDA0A11C34}" type="pres">
      <dgm:prSet presAssocID="{E78DA152-5C70-4D55-95FB-5DABA2EC61C0}" presName="descendantText" presStyleLbl="alignAccFollowNode1" presStyleIdx="0" presStyleCnt="2" custScaleX="349930" custScaleY="2000000" custLinFactNeighborX="-11731" custLinFactNeighborY="0">
        <dgm:presLayoutVars>
          <dgm:bulletEnabled val="1"/>
        </dgm:presLayoutVars>
      </dgm:prSet>
      <dgm:spPr/>
    </dgm:pt>
    <dgm:pt modelId="{56CD731B-B4BA-4796-BA72-97D68898DEA9}" type="pres">
      <dgm:prSet presAssocID="{D82ED3CA-3335-4DC5-BFF0-5F662B117A07}" presName="sp" presStyleCnt="0"/>
      <dgm:spPr/>
    </dgm:pt>
    <dgm:pt modelId="{DAB9A874-CD99-485F-B6EF-1F192D0E0C09}" type="pres">
      <dgm:prSet presAssocID="{EB22FFE4-1BEC-407E-9C53-0E81A253933C}" presName="linNode" presStyleCnt="0"/>
      <dgm:spPr/>
    </dgm:pt>
    <dgm:pt modelId="{FE750E60-B6AD-4930-97F8-56FE08629A6B}" type="pres">
      <dgm:prSet presAssocID="{EB22FFE4-1BEC-407E-9C53-0E81A253933C}" presName="parentText" presStyleLbl="node1" presStyleIdx="1" presStyleCnt="2" custScaleX="62215" custScaleY="814729">
        <dgm:presLayoutVars>
          <dgm:chMax val="1"/>
          <dgm:bulletEnabled val="1"/>
        </dgm:presLayoutVars>
      </dgm:prSet>
      <dgm:spPr/>
    </dgm:pt>
    <dgm:pt modelId="{D1F5E2DE-70FB-4B16-887C-A9F78807E9D3}" type="pres">
      <dgm:prSet presAssocID="{EB22FFE4-1BEC-407E-9C53-0E81A253933C}" presName="descendantText" presStyleLbl="alignAccFollowNode1" presStyleIdx="1" presStyleCnt="2" custScaleX="158583" custScaleY="573867">
        <dgm:presLayoutVars>
          <dgm:bulletEnabled val="1"/>
        </dgm:presLayoutVars>
      </dgm:prSet>
      <dgm:spPr/>
    </dgm:pt>
  </dgm:ptLst>
  <dgm:cxnLst>
    <dgm:cxn modelId="{788DFF0F-A5DB-4AC8-B0D2-1EFD4BF11845}" type="presOf" srcId="{9A5ED701-69B2-44E5-BDB8-0378696D591C}" destId="{9733095A-077C-4CC4-AD0C-41CDA0A11C34}" srcOrd="0" destOrd="2" presId="urn:microsoft.com/office/officeart/2005/8/layout/vList5"/>
    <dgm:cxn modelId="{A24C9A12-F721-4875-9A44-A9C5FAF6E9C9}" type="presOf" srcId="{F4038403-74C4-4B7E-ADFB-123309BAE4A1}" destId="{9733095A-077C-4CC4-AD0C-41CDA0A11C34}" srcOrd="0" destOrd="6" presId="urn:microsoft.com/office/officeart/2005/8/layout/vList5"/>
    <dgm:cxn modelId="{5341E512-9450-4E2F-B609-9A421F14E86A}" type="presOf" srcId="{E78DA152-5C70-4D55-95FB-5DABA2EC61C0}" destId="{756FCF28-19C9-476D-9241-5C08610F6C63}" srcOrd="0" destOrd="0" presId="urn:microsoft.com/office/officeart/2005/8/layout/vList5"/>
    <dgm:cxn modelId="{812C7217-C1A8-42FE-893F-F82FBF38CDB6}" type="presOf" srcId="{EB22FFE4-1BEC-407E-9C53-0E81A253933C}" destId="{FE750E60-B6AD-4930-97F8-56FE08629A6B}" srcOrd="0" destOrd="0" presId="urn:microsoft.com/office/officeart/2005/8/layout/vList5"/>
    <dgm:cxn modelId="{905B5818-46DF-4978-B176-DF6E020711CF}" type="presOf" srcId="{E3F56901-0657-4C8B-8384-8C2C40FC7A3F}" destId="{9733095A-077C-4CC4-AD0C-41CDA0A11C34}" srcOrd="0" destOrd="4" presId="urn:microsoft.com/office/officeart/2005/8/layout/vList5"/>
    <dgm:cxn modelId="{BA556529-253D-45D3-A37D-026124521323}" srcId="{EB22FFE4-1BEC-407E-9C53-0E81A253933C}" destId="{00F8EB7B-865C-4FF2-83A9-CD98D02BE373}" srcOrd="5" destOrd="0" parTransId="{5F9ADC06-BB82-49BB-8D0C-2208748DCBF6}" sibTransId="{229EAC47-0501-4A68-B77F-368BB3CF216F}"/>
    <dgm:cxn modelId="{FC1EDD31-AE6A-4667-AC2B-049E50DBEECD}" srcId="{E78DA152-5C70-4D55-95FB-5DABA2EC61C0}" destId="{9A5ED701-69B2-44E5-BDB8-0378696D591C}" srcOrd="2" destOrd="0" parTransId="{A79D31CC-79F7-4C98-BFC0-274AF7F386C5}" sibTransId="{83D296DA-7317-400C-8BEA-AC9CC4B414FB}"/>
    <dgm:cxn modelId="{5E9C7642-4F48-450E-A3C9-8669D8DEB9C3}" type="presOf" srcId="{423925B4-B24B-431E-827C-371A818E7AD6}" destId="{D1F5E2DE-70FB-4B16-887C-A9F78807E9D3}" srcOrd="0" destOrd="1" presId="urn:microsoft.com/office/officeart/2005/8/layout/vList5"/>
    <dgm:cxn modelId="{1858DB69-0070-4800-965F-43FFD1113559}" type="presOf" srcId="{E4B98C94-E044-4A6B-AC3B-779F15CD72E2}" destId="{D1F5E2DE-70FB-4B16-887C-A9F78807E9D3}" srcOrd="0" destOrd="6" presId="urn:microsoft.com/office/officeart/2005/8/layout/vList5"/>
    <dgm:cxn modelId="{83C3674A-92C6-4C23-8FF2-3D515D277F7D}" srcId="{E78DA152-5C70-4D55-95FB-5DABA2EC61C0}" destId="{20D66617-ED16-4597-AA9D-E3872A502E8E}" srcOrd="0" destOrd="0" parTransId="{F9FBC531-CADE-46CD-8C12-A56B580EDB6F}" sibTransId="{F360A120-A062-4E11-B7C5-9A1C1749B518}"/>
    <dgm:cxn modelId="{2969274B-561B-42AA-B7CD-0FE6D87F35FD}" type="presOf" srcId="{022B379A-07B2-4C6F-8A39-EDEC999A4EDA}" destId="{D1F5E2DE-70FB-4B16-887C-A9F78807E9D3}" srcOrd="0" destOrd="0" presId="urn:microsoft.com/office/officeart/2005/8/layout/vList5"/>
    <dgm:cxn modelId="{1E81F36D-D8B4-44A4-95E3-EA1ABD8E56EE}" type="presOf" srcId="{00F8EB7B-865C-4FF2-83A9-CD98D02BE373}" destId="{D1F5E2DE-70FB-4B16-887C-A9F78807E9D3}" srcOrd="0" destOrd="5" presId="urn:microsoft.com/office/officeart/2005/8/layout/vList5"/>
    <dgm:cxn modelId="{983AE04F-50B0-4BD0-BDE4-90CE7543794E}" srcId="{EB22FFE4-1BEC-407E-9C53-0E81A253933C}" destId="{108D6502-8893-4B12-8D52-B8D5BC013765}" srcOrd="3" destOrd="0" parTransId="{E00434EB-0138-405F-A42B-782FAC1C1660}" sibTransId="{277397FA-8F24-483C-BF43-423AF7F33684}"/>
    <dgm:cxn modelId="{B2473F50-4B81-4293-820A-343790CF6C38}" srcId="{E78DA152-5C70-4D55-95FB-5DABA2EC61C0}" destId="{A61551E5-5764-4F49-85D1-6E4D25AB2645}" srcOrd="3" destOrd="0" parTransId="{935DCEBF-C134-4083-BB59-B6AEE46A42D2}" sibTransId="{CC003BFB-71C2-4BE8-B635-F77D6285B098}"/>
    <dgm:cxn modelId="{1D44AB70-A2BE-47C6-A896-240CEB6E92F6}" type="presOf" srcId="{45BFE360-570F-4E01-8A04-D2C60A92B691}" destId="{D1F5E2DE-70FB-4B16-887C-A9F78807E9D3}" srcOrd="0" destOrd="4" presId="urn:microsoft.com/office/officeart/2005/8/layout/vList5"/>
    <dgm:cxn modelId="{18B73A51-C773-426D-B4F2-39EBBF04EEAF}" srcId="{EB22FFE4-1BEC-407E-9C53-0E81A253933C}" destId="{A4A069B4-6FE1-4D91-9000-B81F870E2D36}" srcOrd="2" destOrd="0" parTransId="{AA98D31F-5486-457C-8D42-BA3DDC222B90}" sibTransId="{83CDA12E-618E-422E-9077-F796E6B6F68E}"/>
    <dgm:cxn modelId="{4D587D55-2377-4263-BA87-F716DA312304}" srcId="{EB22FFE4-1BEC-407E-9C53-0E81A253933C}" destId="{E4B98C94-E044-4A6B-AC3B-779F15CD72E2}" srcOrd="6" destOrd="0" parTransId="{8EB51495-8BA1-4172-AFC1-26661B1A9B41}" sibTransId="{73BDF0AB-A4BE-4E2A-9150-DD67F8F7D06F}"/>
    <dgm:cxn modelId="{783D6678-72B8-4992-9941-E566E9E28C89}" srcId="{EB22FFE4-1BEC-407E-9C53-0E81A253933C}" destId="{45BFE360-570F-4E01-8A04-D2C60A92B691}" srcOrd="4" destOrd="0" parTransId="{2AD4901A-2212-4B29-94A4-C438AEF1CD5C}" sibTransId="{8F37CD81-0403-45EB-80FC-4481297A85FF}"/>
    <dgm:cxn modelId="{79E00879-6915-42DF-A830-28EADAE5A3E9}" srcId="{EB22FFE4-1BEC-407E-9C53-0E81A253933C}" destId="{423925B4-B24B-431E-827C-371A818E7AD6}" srcOrd="1" destOrd="0" parTransId="{2460D6BC-B90D-4872-AB0E-36401ABFAD5E}" sibTransId="{8F821DA6-A389-4D04-B6C6-33DA9895CFB0}"/>
    <dgm:cxn modelId="{0ABEC27E-9DEF-4373-B897-2AF8A8A26825}" srcId="{E78DA152-5C70-4D55-95FB-5DABA2EC61C0}" destId="{6FCEF62E-8EE9-4C67-9AF6-90981D05821C}" srcOrd="5" destOrd="0" parTransId="{7846CFCC-71EA-4460-B675-43D56D409C8E}" sibTransId="{F4548665-F690-4195-9F5B-E92EB9831DB1}"/>
    <dgm:cxn modelId="{F5AEC685-7C6A-49B5-AD60-2BF1435BBC09}" srcId="{E78DA152-5C70-4D55-95FB-5DABA2EC61C0}" destId="{F4038403-74C4-4B7E-ADFB-123309BAE4A1}" srcOrd="6" destOrd="0" parTransId="{28DF2141-E6B0-4156-A3B1-EAEF4B4577BC}" sibTransId="{20046EBB-134C-4EAB-8C88-BA42762DAEB2}"/>
    <dgm:cxn modelId="{14041389-D487-460B-BA72-25FD1579F461}" srcId="{E78DA152-5C70-4D55-95FB-5DABA2EC61C0}" destId="{58709730-2299-4C07-8503-1F39872C0395}" srcOrd="7" destOrd="0" parTransId="{02A19AD4-9F6A-4CE9-A7E4-243DD3BC9338}" sibTransId="{2553F068-2B7F-4D85-8F26-B5BC53A5DEFE}"/>
    <dgm:cxn modelId="{6B65788D-705C-459A-B5E5-2D3FB217BFE4}" type="presOf" srcId="{A61551E5-5764-4F49-85D1-6E4D25AB2645}" destId="{9733095A-077C-4CC4-AD0C-41CDA0A11C34}" srcOrd="0" destOrd="3" presId="urn:microsoft.com/office/officeart/2005/8/layout/vList5"/>
    <dgm:cxn modelId="{762AC290-B53B-4583-AFB1-3B17336C73B7}" type="presOf" srcId="{58709730-2299-4C07-8503-1F39872C0395}" destId="{9733095A-077C-4CC4-AD0C-41CDA0A11C34}" srcOrd="0" destOrd="7" presId="urn:microsoft.com/office/officeart/2005/8/layout/vList5"/>
    <dgm:cxn modelId="{0F551D93-8877-4B92-A06E-E6D415DFBDD4}" type="presOf" srcId="{6FCEF62E-8EE9-4C67-9AF6-90981D05821C}" destId="{9733095A-077C-4CC4-AD0C-41CDA0A11C34}" srcOrd="0" destOrd="5" presId="urn:microsoft.com/office/officeart/2005/8/layout/vList5"/>
    <dgm:cxn modelId="{24D9F2AA-86E7-4245-8D25-1339D6DE870F}" srcId="{E78DA152-5C70-4D55-95FB-5DABA2EC61C0}" destId="{37601071-ED36-42C3-9725-C11BF95D8A1C}" srcOrd="1" destOrd="0" parTransId="{669AF571-F648-45B0-8134-F2A9333FDAEF}" sibTransId="{8C89D56D-0821-4130-9EE1-62B6C6BAA83E}"/>
    <dgm:cxn modelId="{AE3E30B1-C242-4C82-8B95-3B168DF8B317}" type="presOf" srcId="{A4A069B4-6FE1-4D91-9000-B81F870E2D36}" destId="{D1F5E2DE-70FB-4B16-887C-A9F78807E9D3}" srcOrd="0" destOrd="2" presId="urn:microsoft.com/office/officeart/2005/8/layout/vList5"/>
    <dgm:cxn modelId="{7B9836B9-8BF4-43DB-9420-303FB77CDE83}" srcId="{D122D1A6-FEF9-4405-B61E-73F24806063A}" destId="{E78DA152-5C70-4D55-95FB-5DABA2EC61C0}" srcOrd="0" destOrd="0" parTransId="{897133E5-605A-460A-BB77-EF96628D46BA}" sibTransId="{D82ED3CA-3335-4DC5-BFF0-5F662B117A07}"/>
    <dgm:cxn modelId="{F44A90C5-99B6-4EFC-811C-702389AA3A6A}" type="presOf" srcId="{D122D1A6-FEF9-4405-B61E-73F24806063A}" destId="{B65DE2AC-25B7-447F-B785-79CD3FFC5D70}" srcOrd="0" destOrd="0" presId="urn:microsoft.com/office/officeart/2005/8/layout/vList5"/>
    <dgm:cxn modelId="{5D4DCADF-DDC5-44EF-A1AE-91560439958F}" type="presOf" srcId="{108D6502-8893-4B12-8D52-B8D5BC013765}" destId="{D1F5E2DE-70FB-4B16-887C-A9F78807E9D3}" srcOrd="0" destOrd="3" presId="urn:microsoft.com/office/officeart/2005/8/layout/vList5"/>
    <dgm:cxn modelId="{81D8B6E2-9F38-4943-B2E6-B443834E54DE}" srcId="{E78DA152-5C70-4D55-95FB-5DABA2EC61C0}" destId="{E3F56901-0657-4C8B-8384-8C2C40FC7A3F}" srcOrd="4" destOrd="0" parTransId="{C2131DA4-5C85-4740-89B1-F36BBF394C88}" sibTransId="{8CD06862-519E-42FA-9DBB-631C45ED9BE0}"/>
    <dgm:cxn modelId="{FB8D69E7-3630-47AE-8F84-26E4C724ABF8}" srcId="{EB22FFE4-1BEC-407E-9C53-0E81A253933C}" destId="{022B379A-07B2-4C6F-8A39-EDEC999A4EDA}" srcOrd="0" destOrd="0" parTransId="{8561B31C-7D0B-450A-9EB4-0295A1A1D87B}" sibTransId="{6123FA2D-3978-446B-80E6-8BB026DC0A1B}"/>
    <dgm:cxn modelId="{80A97EEB-24DB-43BD-8361-A65DC0074040}" type="presOf" srcId="{37601071-ED36-42C3-9725-C11BF95D8A1C}" destId="{9733095A-077C-4CC4-AD0C-41CDA0A11C34}" srcOrd="0" destOrd="1" presId="urn:microsoft.com/office/officeart/2005/8/layout/vList5"/>
    <dgm:cxn modelId="{0EC968EE-1E37-41DC-977D-21CA17D4916D}" srcId="{D122D1A6-FEF9-4405-B61E-73F24806063A}" destId="{EB22FFE4-1BEC-407E-9C53-0E81A253933C}" srcOrd="1" destOrd="0" parTransId="{D1DB758F-99E4-4C65-9E2C-4EF797D47DBD}" sibTransId="{2C0C9EBA-2B76-4CFF-8AFA-7D098EA9F2BB}"/>
    <dgm:cxn modelId="{B2792FF7-47F3-45AE-8D7A-1CCB73735EA6}" type="presOf" srcId="{20D66617-ED16-4597-AA9D-E3872A502E8E}" destId="{9733095A-077C-4CC4-AD0C-41CDA0A11C34}" srcOrd="0" destOrd="0" presId="urn:microsoft.com/office/officeart/2005/8/layout/vList5"/>
    <dgm:cxn modelId="{8F1E129B-3C2F-4BBC-ACC7-5E9E78A886DD}" type="presParOf" srcId="{B65DE2AC-25B7-447F-B785-79CD3FFC5D70}" destId="{D43FB21D-D7F4-484D-936F-8B7BA988742E}" srcOrd="0" destOrd="0" presId="urn:microsoft.com/office/officeart/2005/8/layout/vList5"/>
    <dgm:cxn modelId="{B8A8168F-F720-4FF3-9CBA-A45F37970973}" type="presParOf" srcId="{D43FB21D-D7F4-484D-936F-8B7BA988742E}" destId="{756FCF28-19C9-476D-9241-5C08610F6C63}" srcOrd="0" destOrd="0" presId="urn:microsoft.com/office/officeart/2005/8/layout/vList5"/>
    <dgm:cxn modelId="{D9B39E14-CCEC-4498-A5BA-0F8BDAF0BB11}" type="presParOf" srcId="{D43FB21D-D7F4-484D-936F-8B7BA988742E}" destId="{9733095A-077C-4CC4-AD0C-41CDA0A11C34}" srcOrd="1" destOrd="0" presId="urn:microsoft.com/office/officeart/2005/8/layout/vList5"/>
    <dgm:cxn modelId="{83380B3E-4704-45E7-8A13-E91F0A4EB9D3}" type="presParOf" srcId="{B65DE2AC-25B7-447F-B785-79CD3FFC5D70}" destId="{56CD731B-B4BA-4796-BA72-97D68898DEA9}" srcOrd="1" destOrd="0" presId="urn:microsoft.com/office/officeart/2005/8/layout/vList5"/>
    <dgm:cxn modelId="{E3322FF8-7448-4FBE-AFC1-7F9196BD3393}" type="presParOf" srcId="{B65DE2AC-25B7-447F-B785-79CD3FFC5D70}" destId="{DAB9A874-CD99-485F-B6EF-1F192D0E0C09}" srcOrd="2" destOrd="0" presId="urn:microsoft.com/office/officeart/2005/8/layout/vList5"/>
    <dgm:cxn modelId="{84699600-5DBC-44C8-9368-45D2D47B9208}" type="presParOf" srcId="{DAB9A874-CD99-485F-B6EF-1F192D0E0C09}" destId="{FE750E60-B6AD-4930-97F8-56FE08629A6B}" srcOrd="0" destOrd="0" presId="urn:microsoft.com/office/officeart/2005/8/layout/vList5"/>
    <dgm:cxn modelId="{0D36B875-D062-4FE4-BD5B-7A6FF1439527}" type="presParOf" srcId="{DAB9A874-CD99-485F-B6EF-1F192D0E0C09}" destId="{D1F5E2DE-70FB-4B16-887C-A9F78807E9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D02CDA-145D-465E-B009-CCD0EB8CB753}" type="doc">
      <dgm:prSet loTypeId="urn:microsoft.com/office/officeart/2005/8/layout/hProcess7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FBD0CDE9-9AF9-473C-B143-A2A69BCC475B}">
      <dgm:prSet phldrT="[Текст]"/>
      <dgm:spPr/>
      <dgm:t>
        <a:bodyPr/>
        <a:lstStyle/>
        <a:p>
          <a:endParaRPr lang="uk-UA" dirty="0"/>
        </a:p>
      </dgm:t>
    </dgm:pt>
    <dgm:pt modelId="{C5F919FD-1E7E-4EF7-AEA4-BFAFE52E201B}" type="parTrans" cxnId="{C64DE8A9-1C12-424A-A977-52BC4E82597F}">
      <dgm:prSet/>
      <dgm:spPr/>
      <dgm:t>
        <a:bodyPr/>
        <a:lstStyle/>
        <a:p>
          <a:endParaRPr lang="uk-UA"/>
        </a:p>
      </dgm:t>
    </dgm:pt>
    <dgm:pt modelId="{6F0824E4-9C88-4447-8E97-A06F156A8005}" type="sibTrans" cxnId="{C64DE8A9-1C12-424A-A977-52BC4E82597F}">
      <dgm:prSet/>
      <dgm:spPr/>
      <dgm:t>
        <a:bodyPr/>
        <a:lstStyle/>
        <a:p>
          <a:endParaRPr lang="uk-UA"/>
        </a:p>
      </dgm:t>
    </dgm:pt>
    <dgm:pt modelId="{FB5DC157-B734-4DA8-ADF5-5B3DE6BD834D}">
      <dgm:prSet phldrT="[Текст]"/>
      <dgm:spPr/>
      <dgm:t>
        <a:bodyPr/>
        <a:lstStyle/>
        <a:p>
          <a:r>
            <a:rPr lang="uk-UA" dirty="0">
              <a:solidFill>
                <a:schemeClr val="tx1">
                  <a:lumMod val="65000"/>
                  <a:lumOff val="35000"/>
                </a:schemeClr>
              </a:solidFill>
            </a:rPr>
            <a:t>Проведення змагань, та винагорода за участь в змаганнях – 30,000 </a:t>
          </a:r>
          <a:r>
            <a:rPr lang="uk-UA" dirty="0" err="1">
              <a:solidFill>
                <a:schemeClr val="tx1">
                  <a:lumMod val="65000"/>
                  <a:lumOff val="35000"/>
                </a:schemeClr>
              </a:solidFill>
            </a:rPr>
            <a:t>тис.грн</a:t>
          </a:r>
          <a:endParaRPr lang="uk-UA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7869AA8-A662-4BFB-864D-6E5BD00231E7}" type="parTrans" cxnId="{F7F0F46D-D9FD-4EA1-BE9E-C0910464A339}">
      <dgm:prSet/>
      <dgm:spPr/>
      <dgm:t>
        <a:bodyPr/>
        <a:lstStyle/>
        <a:p>
          <a:endParaRPr lang="uk-UA"/>
        </a:p>
      </dgm:t>
    </dgm:pt>
    <dgm:pt modelId="{185EB149-68B8-4D7A-81C5-C83C5A403B3B}" type="sibTrans" cxnId="{F7F0F46D-D9FD-4EA1-BE9E-C0910464A339}">
      <dgm:prSet/>
      <dgm:spPr/>
      <dgm:t>
        <a:bodyPr/>
        <a:lstStyle/>
        <a:p>
          <a:endParaRPr lang="uk-UA"/>
        </a:p>
      </dgm:t>
    </dgm:pt>
    <dgm:pt modelId="{7813E702-B692-4753-9E9C-B338D923AAA5}">
      <dgm:prSet phldrT="[Текст]"/>
      <dgm:spPr/>
      <dgm:t>
        <a:bodyPr/>
        <a:lstStyle/>
        <a:p>
          <a:endParaRPr lang="uk-UA" dirty="0"/>
        </a:p>
        <a:p>
          <a:endParaRPr lang="uk-UA" dirty="0"/>
        </a:p>
      </dgm:t>
    </dgm:pt>
    <dgm:pt modelId="{7D0AFF69-E44B-410B-969D-E5AB82A4B2A3}" type="parTrans" cxnId="{D42D9C70-5F6B-4526-9171-86068CD2B0A4}">
      <dgm:prSet/>
      <dgm:spPr/>
      <dgm:t>
        <a:bodyPr/>
        <a:lstStyle/>
        <a:p>
          <a:endParaRPr lang="uk-UA"/>
        </a:p>
      </dgm:t>
    </dgm:pt>
    <dgm:pt modelId="{ECA64742-0331-4539-B4E8-35BFD57259C4}" type="sibTrans" cxnId="{D42D9C70-5F6B-4526-9171-86068CD2B0A4}">
      <dgm:prSet/>
      <dgm:spPr/>
      <dgm:t>
        <a:bodyPr/>
        <a:lstStyle/>
        <a:p>
          <a:endParaRPr lang="uk-UA"/>
        </a:p>
      </dgm:t>
    </dgm:pt>
    <dgm:pt modelId="{2915D890-055C-485A-A8F6-13AF1C0E348D}">
      <dgm:prSet phldrT="[Текст]"/>
      <dgm:spPr/>
      <dgm:t>
        <a:bodyPr/>
        <a:lstStyle/>
        <a:p>
          <a:r>
            <a:rPr lang="uk-UA" dirty="0">
              <a:solidFill>
                <a:schemeClr val="tx1">
                  <a:lumMod val="65000"/>
                  <a:lumOff val="35000"/>
                </a:schemeClr>
              </a:solidFill>
            </a:rPr>
            <a:t>Придбання спорт інвентарю – 5,000 </a:t>
          </a:r>
          <a:r>
            <a:rPr lang="uk-UA" dirty="0" err="1">
              <a:solidFill>
                <a:schemeClr val="tx1">
                  <a:lumMod val="65000"/>
                  <a:lumOff val="35000"/>
                </a:schemeClr>
              </a:solidFill>
            </a:rPr>
            <a:t>тис.грн</a:t>
          </a:r>
          <a:endParaRPr lang="uk-UA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9EDD3F-6792-4990-BDE2-354CDA48B230}" type="parTrans" cxnId="{91B2AA83-3A56-4457-9BF6-F31B2FF7DBF5}">
      <dgm:prSet/>
      <dgm:spPr/>
      <dgm:t>
        <a:bodyPr/>
        <a:lstStyle/>
        <a:p>
          <a:endParaRPr lang="uk-UA"/>
        </a:p>
      </dgm:t>
    </dgm:pt>
    <dgm:pt modelId="{A7729596-C04C-4036-9F1B-F7E319AA8219}" type="sibTrans" cxnId="{91B2AA83-3A56-4457-9BF6-F31B2FF7DBF5}">
      <dgm:prSet/>
      <dgm:spPr/>
      <dgm:t>
        <a:bodyPr/>
        <a:lstStyle/>
        <a:p>
          <a:endParaRPr lang="uk-UA"/>
        </a:p>
      </dgm:t>
    </dgm:pt>
    <dgm:pt modelId="{A6E27274-2F50-49B8-8C0C-8F921E1E25D9}">
      <dgm:prSet phldrT="[Текст]" phldr="1"/>
      <dgm:spPr/>
      <dgm:t>
        <a:bodyPr/>
        <a:lstStyle/>
        <a:p>
          <a:endParaRPr lang="uk-UA" dirty="0"/>
        </a:p>
      </dgm:t>
    </dgm:pt>
    <dgm:pt modelId="{3AF66F40-DF4F-40EB-9ACC-C6170A8637A1}" type="parTrans" cxnId="{AD1BCC3B-741C-47C9-85AA-99FC90D8E33B}">
      <dgm:prSet/>
      <dgm:spPr/>
      <dgm:t>
        <a:bodyPr/>
        <a:lstStyle/>
        <a:p>
          <a:endParaRPr lang="uk-UA"/>
        </a:p>
      </dgm:t>
    </dgm:pt>
    <dgm:pt modelId="{D3B36B16-FB91-460C-8276-2B9883B8912B}" type="sibTrans" cxnId="{AD1BCC3B-741C-47C9-85AA-99FC90D8E33B}">
      <dgm:prSet/>
      <dgm:spPr/>
      <dgm:t>
        <a:bodyPr/>
        <a:lstStyle/>
        <a:p>
          <a:endParaRPr lang="uk-UA"/>
        </a:p>
      </dgm:t>
    </dgm:pt>
    <dgm:pt modelId="{DCF6F49B-3F0D-4B9D-9EFF-12493F8CE906}">
      <dgm:prSet phldrT="[Текст]"/>
      <dgm:spPr/>
      <dgm:t>
        <a:bodyPr/>
        <a:lstStyle/>
        <a:p>
          <a:r>
            <a:rPr lang="uk-UA" dirty="0">
              <a:solidFill>
                <a:schemeClr val="tx1">
                  <a:lumMod val="65000"/>
                  <a:lumOff val="35000"/>
                </a:schemeClr>
              </a:solidFill>
            </a:rPr>
            <a:t>Футбольна форма – 5,500 </a:t>
          </a:r>
          <a:r>
            <a:rPr lang="uk-UA" dirty="0" err="1">
              <a:solidFill>
                <a:schemeClr val="tx1">
                  <a:lumMod val="65000"/>
                  <a:lumOff val="35000"/>
                </a:schemeClr>
              </a:solidFill>
            </a:rPr>
            <a:t>тис.грн</a:t>
          </a:r>
          <a:endParaRPr lang="uk-UA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63B2AAD-9652-446C-A369-510EB45B3767}" type="parTrans" cxnId="{CA304BE5-2911-43AA-AB46-1EE6FB2C67BB}">
      <dgm:prSet/>
      <dgm:spPr/>
      <dgm:t>
        <a:bodyPr/>
        <a:lstStyle/>
        <a:p>
          <a:endParaRPr lang="uk-UA"/>
        </a:p>
      </dgm:t>
    </dgm:pt>
    <dgm:pt modelId="{C77CC536-E89A-4B10-BAC8-1816BD9C1685}" type="sibTrans" cxnId="{CA304BE5-2911-43AA-AB46-1EE6FB2C67BB}">
      <dgm:prSet/>
      <dgm:spPr/>
      <dgm:t>
        <a:bodyPr/>
        <a:lstStyle/>
        <a:p>
          <a:endParaRPr lang="uk-UA"/>
        </a:p>
      </dgm:t>
    </dgm:pt>
    <dgm:pt modelId="{E0416B84-3AFB-4B2A-AAAD-D7FF7A627E2A}" type="pres">
      <dgm:prSet presAssocID="{E1D02CDA-145D-465E-B009-CCD0EB8CB753}" presName="Name0" presStyleCnt="0">
        <dgm:presLayoutVars>
          <dgm:dir/>
          <dgm:animLvl val="lvl"/>
          <dgm:resizeHandles val="exact"/>
        </dgm:presLayoutVars>
      </dgm:prSet>
      <dgm:spPr/>
    </dgm:pt>
    <dgm:pt modelId="{1DE64CA2-AE60-411D-96CB-F937F728CF57}" type="pres">
      <dgm:prSet presAssocID="{FBD0CDE9-9AF9-473C-B143-A2A69BCC475B}" presName="compositeNode" presStyleCnt="0">
        <dgm:presLayoutVars>
          <dgm:bulletEnabled val="1"/>
        </dgm:presLayoutVars>
      </dgm:prSet>
      <dgm:spPr/>
    </dgm:pt>
    <dgm:pt modelId="{3DC90E4D-5DF4-464D-BA5A-A25CBC45B471}" type="pres">
      <dgm:prSet presAssocID="{FBD0CDE9-9AF9-473C-B143-A2A69BCC475B}" presName="bgRect" presStyleLbl="node1" presStyleIdx="0" presStyleCnt="3" custScaleX="126796"/>
      <dgm:spPr/>
    </dgm:pt>
    <dgm:pt modelId="{D7D19C01-2220-4ADF-986D-F3F4DDD5FE4E}" type="pres">
      <dgm:prSet presAssocID="{FBD0CDE9-9AF9-473C-B143-A2A69BCC475B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664F3592-0CFE-44D6-B676-729D2CD1108C}" type="pres">
      <dgm:prSet presAssocID="{FBD0CDE9-9AF9-473C-B143-A2A69BCC475B}" presName="childNode" presStyleLbl="node1" presStyleIdx="0" presStyleCnt="3">
        <dgm:presLayoutVars>
          <dgm:bulletEnabled val="1"/>
        </dgm:presLayoutVars>
      </dgm:prSet>
      <dgm:spPr/>
    </dgm:pt>
    <dgm:pt modelId="{9BAF94FD-40A8-4701-90FF-237D4E10A8C8}" type="pres">
      <dgm:prSet presAssocID="{6F0824E4-9C88-4447-8E97-A06F156A8005}" presName="hSp" presStyleCnt="0"/>
      <dgm:spPr/>
    </dgm:pt>
    <dgm:pt modelId="{C843D869-CFBF-42F5-A452-080EEA9BEDB3}" type="pres">
      <dgm:prSet presAssocID="{6F0824E4-9C88-4447-8E97-A06F156A8005}" presName="vProcSp" presStyleCnt="0"/>
      <dgm:spPr/>
    </dgm:pt>
    <dgm:pt modelId="{CD9E57AB-669D-46DE-A884-23BC7495A3A2}" type="pres">
      <dgm:prSet presAssocID="{6F0824E4-9C88-4447-8E97-A06F156A8005}" presName="vSp1" presStyleCnt="0"/>
      <dgm:spPr/>
    </dgm:pt>
    <dgm:pt modelId="{A45E769E-BC1F-4ACA-B26D-1757127E4A19}" type="pres">
      <dgm:prSet presAssocID="{6F0824E4-9C88-4447-8E97-A06F156A8005}" presName="simulatedConn" presStyleLbl="solidFgAcc1" presStyleIdx="0" presStyleCnt="2"/>
      <dgm:spPr/>
    </dgm:pt>
    <dgm:pt modelId="{C3461719-74A3-44A0-93A5-DC0C31768569}" type="pres">
      <dgm:prSet presAssocID="{6F0824E4-9C88-4447-8E97-A06F156A8005}" presName="vSp2" presStyleCnt="0"/>
      <dgm:spPr/>
    </dgm:pt>
    <dgm:pt modelId="{6C62678C-6A23-41BC-9159-6046C00BF0CE}" type="pres">
      <dgm:prSet presAssocID="{6F0824E4-9C88-4447-8E97-A06F156A8005}" presName="sibTrans" presStyleCnt="0"/>
      <dgm:spPr/>
    </dgm:pt>
    <dgm:pt modelId="{B91B2342-4C5E-4958-B14B-C0033599FD4A}" type="pres">
      <dgm:prSet presAssocID="{7813E702-B692-4753-9E9C-B338D923AAA5}" presName="compositeNode" presStyleCnt="0">
        <dgm:presLayoutVars>
          <dgm:bulletEnabled val="1"/>
        </dgm:presLayoutVars>
      </dgm:prSet>
      <dgm:spPr/>
    </dgm:pt>
    <dgm:pt modelId="{8189ED5F-30B1-4549-A326-A8DA5026248B}" type="pres">
      <dgm:prSet presAssocID="{7813E702-B692-4753-9E9C-B338D923AAA5}" presName="bgRect" presStyleLbl="node1" presStyleIdx="1" presStyleCnt="3"/>
      <dgm:spPr/>
    </dgm:pt>
    <dgm:pt modelId="{541C98E5-520C-4C5E-949A-0EEF824BD8F8}" type="pres">
      <dgm:prSet presAssocID="{7813E702-B692-4753-9E9C-B338D923AAA5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857AE186-6670-4285-987C-AD3D391D2D7E}" type="pres">
      <dgm:prSet presAssocID="{7813E702-B692-4753-9E9C-B338D923AAA5}" presName="childNode" presStyleLbl="node1" presStyleIdx="1" presStyleCnt="3">
        <dgm:presLayoutVars>
          <dgm:bulletEnabled val="1"/>
        </dgm:presLayoutVars>
      </dgm:prSet>
      <dgm:spPr/>
    </dgm:pt>
    <dgm:pt modelId="{81D191AD-8F6E-4D88-975C-7F4F5A63849B}" type="pres">
      <dgm:prSet presAssocID="{ECA64742-0331-4539-B4E8-35BFD57259C4}" presName="hSp" presStyleCnt="0"/>
      <dgm:spPr/>
    </dgm:pt>
    <dgm:pt modelId="{87C99EDC-FD14-44C7-BC38-EFB49927BB84}" type="pres">
      <dgm:prSet presAssocID="{ECA64742-0331-4539-B4E8-35BFD57259C4}" presName="vProcSp" presStyleCnt="0"/>
      <dgm:spPr/>
    </dgm:pt>
    <dgm:pt modelId="{E1EEC4D1-D250-4631-B2E8-4CA287168159}" type="pres">
      <dgm:prSet presAssocID="{ECA64742-0331-4539-B4E8-35BFD57259C4}" presName="vSp1" presStyleCnt="0"/>
      <dgm:spPr/>
    </dgm:pt>
    <dgm:pt modelId="{445FF179-83F1-4EE9-AB3A-6D8115FBD668}" type="pres">
      <dgm:prSet presAssocID="{ECA64742-0331-4539-B4E8-35BFD57259C4}" presName="simulatedConn" presStyleLbl="solidFgAcc1" presStyleIdx="1" presStyleCnt="2"/>
      <dgm:spPr/>
    </dgm:pt>
    <dgm:pt modelId="{1DF2626D-42F9-436A-9935-614933AE1C67}" type="pres">
      <dgm:prSet presAssocID="{ECA64742-0331-4539-B4E8-35BFD57259C4}" presName="vSp2" presStyleCnt="0"/>
      <dgm:spPr/>
    </dgm:pt>
    <dgm:pt modelId="{317B3C2A-724B-4D91-91C2-DE89F5712A81}" type="pres">
      <dgm:prSet presAssocID="{ECA64742-0331-4539-B4E8-35BFD57259C4}" presName="sibTrans" presStyleCnt="0"/>
      <dgm:spPr/>
    </dgm:pt>
    <dgm:pt modelId="{C11C2193-A2F0-4557-B0DE-D3A4E252E72A}" type="pres">
      <dgm:prSet presAssocID="{A6E27274-2F50-49B8-8C0C-8F921E1E25D9}" presName="compositeNode" presStyleCnt="0">
        <dgm:presLayoutVars>
          <dgm:bulletEnabled val="1"/>
        </dgm:presLayoutVars>
      </dgm:prSet>
      <dgm:spPr/>
    </dgm:pt>
    <dgm:pt modelId="{C8E657F7-D52B-4AFE-AC20-8E0BF2AD365C}" type="pres">
      <dgm:prSet presAssocID="{A6E27274-2F50-49B8-8C0C-8F921E1E25D9}" presName="bgRect" presStyleLbl="node1" presStyleIdx="2" presStyleCnt="3" custScaleX="106868"/>
      <dgm:spPr/>
    </dgm:pt>
    <dgm:pt modelId="{BA4D2C2F-5BD8-4F61-8F9A-ED7066895F48}" type="pres">
      <dgm:prSet presAssocID="{A6E27274-2F50-49B8-8C0C-8F921E1E25D9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04631DAD-4761-4B61-A468-7BBF2095593D}" type="pres">
      <dgm:prSet presAssocID="{A6E27274-2F50-49B8-8C0C-8F921E1E25D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281A010E-B2F7-4550-9FD6-EF733B2735B4}" type="presOf" srcId="{DCF6F49B-3F0D-4B9D-9EFF-12493F8CE906}" destId="{04631DAD-4761-4B61-A468-7BBF2095593D}" srcOrd="0" destOrd="0" presId="urn:microsoft.com/office/officeart/2005/8/layout/hProcess7#1"/>
    <dgm:cxn modelId="{AD1BCC3B-741C-47C9-85AA-99FC90D8E33B}" srcId="{E1D02CDA-145D-465E-B009-CCD0EB8CB753}" destId="{A6E27274-2F50-49B8-8C0C-8F921E1E25D9}" srcOrd="2" destOrd="0" parTransId="{3AF66F40-DF4F-40EB-9ACC-C6170A8637A1}" sibTransId="{D3B36B16-FB91-460C-8276-2B9883B8912B}"/>
    <dgm:cxn modelId="{75A7E46D-E0F7-4D5C-BEE5-096CD20173D2}" type="presOf" srcId="{2915D890-055C-485A-A8F6-13AF1C0E348D}" destId="{857AE186-6670-4285-987C-AD3D391D2D7E}" srcOrd="0" destOrd="0" presId="urn:microsoft.com/office/officeart/2005/8/layout/hProcess7#1"/>
    <dgm:cxn modelId="{F7F0F46D-D9FD-4EA1-BE9E-C0910464A339}" srcId="{FBD0CDE9-9AF9-473C-B143-A2A69BCC475B}" destId="{FB5DC157-B734-4DA8-ADF5-5B3DE6BD834D}" srcOrd="0" destOrd="0" parTransId="{47869AA8-A662-4BFB-864D-6E5BD00231E7}" sibTransId="{185EB149-68B8-4D7A-81C5-C83C5A403B3B}"/>
    <dgm:cxn modelId="{D42D9C70-5F6B-4526-9171-86068CD2B0A4}" srcId="{E1D02CDA-145D-465E-B009-CCD0EB8CB753}" destId="{7813E702-B692-4753-9E9C-B338D923AAA5}" srcOrd="1" destOrd="0" parTransId="{7D0AFF69-E44B-410B-969D-E5AB82A4B2A3}" sibTransId="{ECA64742-0331-4539-B4E8-35BFD57259C4}"/>
    <dgm:cxn modelId="{91B2AA83-3A56-4457-9BF6-F31B2FF7DBF5}" srcId="{7813E702-B692-4753-9E9C-B338D923AAA5}" destId="{2915D890-055C-485A-A8F6-13AF1C0E348D}" srcOrd="0" destOrd="0" parTransId="{989EDD3F-6792-4990-BDE2-354CDA48B230}" sibTransId="{A7729596-C04C-4036-9F1B-F7E319AA8219}"/>
    <dgm:cxn modelId="{C64DE8A9-1C12-424A-A977-52BC4E82597F}" srcId="{E1D02CDA-145D-465E-B009-CCD0EB8CB753}" destId="{FBD0CDE9-9AF9-473C-B143-A2A69BCC475B}" srcOrd="0" destOrd="0" parTransId="{C5F919FD-1E7E-4EF7-AEA4-BFAFE52E201B}" sibTransId="{6F0824E4-9C88-4447-8E97-A06F156A8005}"/>
    <dgm:cxn modelId="{42E59DAE-B5FA-41CA-94F5-8A90448109B8}" type="presOf" srcId="{7813E702-B692-4753-9E9C-B338D923AAA5}" destId="{8189ED5F-30B1-4549-A326-A8DA5026248B}" srcOrd="0" destOrd="0" presId="urn:microsoft.com/office/officeart/2005/8/layout/hProcess7#1"/>
    <dgm:cxn modelId="{A5FF69B5-5A6A-4352-9AD9-26EAE902E5A4}" type="presOf" srcId="{FBD0CDE9-9AF9-473C-B143-A2A69BCC475B}" destId="{3DC90E4D-5DF4-464D-BA5A-A25CBC45B471}" srcOrd="0" destOrd="0" presId="urn:microsoft.com/office/officeart/2005/8/layout/hProcess7#1"/>
    <dgm:cxn modelId="{7C9C87CA-2E72-4935-9181-89959CC974A3}" type="presOf" srcId="{FBD0CDE9-9AF9-473C-B143-A2A69BCC475B}" destId="{D7D19C01-2220-4ADF-986D-F3F4DDD5FE4E}" srcOrd="1" destOrd="0" presId="urn:microsoft.com/office/officeart/2005/8/layout/hProcess7#1"/>
    <dgm:cxn modelId="{63963CCF-1231-4872-BA35-1930CB284902}" type="presOf" srcId="{7813E702-B692-4753-9E9C-B338D923AAA5}" destId="{541C98E5-520C-4C5E-949A-0EEF824BD8F8}" srcOrd="1" destOrd="0" presId="urn:microsoft.com/office/officeart/2005/8/layout/hProcess7#1"/>
    <dgm:cxn modelId="{1FA9D7DA-95AD-4D36-BCFE-85BE91B3F0BB}" type="presOf" srcId="{E1D02CDA-145D-465E-B009-CCD0EB8CB753}" destId="{E0416B84-3AFB-4B2A-AAAD-D7FF7A627E2A}" srcOrd="0" destOrd="0" presId="urn:microsoft.com/office/officeart/2005/8/layout/hProcess7#1"/>
    <dgm:cxn modelId="{CA304BE5-2911-43AA-AB46-1EE6FB2C67BB}" srcId="{A6E27274-2F50-49B8-8C0C-8F921E1E25D9}" destId="{DCF6F49B-3F0D-4B9D-9EFF-12493F8CE906}" srcOrd="0" destOrd="0" parTransId="{D63B2AAD-9652-446C-A369-510EB45B3767}" sibTransId="{C77CC536-E89A-4B10-BAC8-1816BD9C1685}"/>
    <dgm:cxn modelId="{D71197F4-3CD6-4099-AAD0-651AC36542C3}" type="presOf" srcId="{FB5DC157-B734-4DA8-ADF5-5B3DE6BD834D}" destId="{664F3592-0CFE-44D6-B676-729D2CD1108C}" srcOrd="0" destOrd="0" presId="urn:microsoft.com/office/officeart/2005/8/layout/hProcess7#1"/>
    <dgm:cxn modelId="{FE4456F5-500A-4A03-BA5E-88657A4C25C7}" type="presOf" srcId="{A6E27274-2F50-49B8-8C0C-8F921E1E25D9}" destId="{C8E657F7-D52B-4AFE-AC20-8E0BF2AD365C}" srcOrd="0" destOrd="0" presId="urn:microsoft.com/office/officeart/2005/8/layout/hProcess7#1"/>
    <dgm:cxn modelId="{58A179FC-76C0-4733-B173-5AEA17335E5C}" type="presOf" srcId="{A6E27274-2F50-49B8-8C0C-8F921E1E25D9}" destId="{BA4D2C2F-5BD8-4F61-8F9A-ED7066895F48}" srcOrd="1" destOrd="0" presId="urn:microsoft.com/office/officeart/2005/8/layout/hProcess7#1"/>
    <dgm:cxn modelId="{F706271D-F732-42E2-A969-46B6B2B5F577}" type="presParOf" srcId="{E0416B84-3AFB-4B2A-AAAD-D7FF7A627E2A}" destId="{1DE64CA2-AE60-411D-96CB-F937F728CF57}" srcOrd="0" destOrd="0" presId="urn:microsoft.com/office/officeart/2005/8/layout/hProcess7#1"/>
    <dgm:cxn modelId="{38045818-7498-46D4-ADAC-D45E08ACAEFB}" type="presParOf" srcId="{1DE64CA2-AE60-411D-96CB-F937F728CF57}" destId="{3DC90E4D-5DF4-464D-BA5A-A25CBC45B471}" srcOrd="0" destOrd="0" presId="urn:microsoft.com/office/officeart/2005/8/layout/hProcess7#1"/>
    <dgm:cxn modelId="{2ECAEB89-0A4C-4D3C-A801-7B833F3186F2}" type="presParOf" srcId="{1DE64CA2-AE60-411D-96CB-F937F728CF57}" destId="{D7D19C01-2220-4ADF-986D-F3F4DDD5FE4E}" srcOrd="1" destOrd="0" presId="urn:microsoft.com/office/officeart/2005/8/layout/hProcess7#1"/>
    <dgm:cxn modelId="{877C8309-2A90-49B2-9F33-130E7A81B614}" type="presParOf" srcId="{1DE64CA2-AE60-411D-96CB-F937F728CF57}" destId="{664F3592-0CFE-44D6-B676-729D2CD1108C}" srcOrd="2" destOrd="0" presId="urn:microsoft.com/office/officeart/2005/8/layout/hProcess7#1"/>
    <dgm:cxn modelId="{807887E4-C351-4AB6-A9DA-CA5CA1E0C1E2}" type="presParOf" srcId="{E0416B84-3AFB-4B2A-AAAD-D7FF7A627E2A}" destId="{9BAF94FD-40A8-4701-90FF-237D4E10A8C8}" srcOrd="1" destOrd="0" presId="urn:microsoft.com/office/officeart/2005/8/layout/hProcess7#1"/>
    <dgm:cxn modelId="{0F20A2B6-8DFC-471D-9225-365C716F3A33}" type="presParOf" srcId="{E0416B84-3AFB-4B2A-AAAD-D7FF7A627E2A}" destId="{C843D869-CFBF-42F5-A452-080EEA9BEDB3}" srcOrd="2" destOrd="0" presId="urn:microsoft.com/office/officeart/2005/8/layout/hProcess7#1"/>
    <dgm:cxn modelId="{0E9D492C-BA5C-4C04-A2FC-667A412FB9AB}" type="presParOf" srcId="{C843D869-CFBF-42F5-A452-080EEA9BEDB3}" destId="{CD9E57AB-669D-46DE-A884-23BC7495A3A2}" srcOrd="0" destOrd="0" presId="urn:microsoft.com/office/officeart/2005/8/layout/hProcess7#1"/>
    <dgm:cxn modelId="{E8BD6777-B8D9-4307-B8A1-84089B4C8FCD}" type="presParOf" srcId="{C843D869-CFBF-42F5-A452-080EEA9BEDB3}" destId="{A45E769E-BC1F-4ACA-B26D-1757127E4A19}" srcOrd="1" destOrd="0" presId="urn:microsoft.com/office/officeart/2005/8/layout/hProcess7#1"/>
    <dgm:cxn modelId="{0281ACCD-175B-4DA5-9B7A-157D506BB699}" type="presParOf" srcId="{C843D869-CFBF-42F5-A452-080EEA9BEDB3}" destId="{C3461719-74A3-44A0-93A5-DC0C31768569}" srcOrd="2" destOrd="0" presId="urn:microsoft.com/office/officeart/2005/8/layout/hProcess7#1"/>
    <dgm:cxn modelId="{ED05DC9A-271F-46BD-AD73-1EB2ED99B0E3}" type="presParOf" srcId="{E0416B84-3AFB-4B2A-AAAD-D7FF7A627E2A}" destId="{6C62678C-6A23-41BC-9159-6046C00BF0CE}" srcOrd="3" destOrd="0" presId="urn:microsoft.com/office/officeart/2005/8/layout/hProcess7#1"/>
    <dgm:cxn modelId="{27A49E1B-D6D4-43A6-ADC8-5B1A82F305EB}" type="presParOf" srcId="{E0416B84-3AFB-4B2A-AAAD-D7FF7A627E2A}" destId="{B91B2342-4C5E-4958-B14B-C0033599FD4A}" srcOrd="4" destOrd="0" presId="urn:microsoft.com/office/officeart/2005/8/layout/hProcess7#1"/>
    <dgm:cxn modelId="{EBF6A64F-2CAD-4537-8B5A-0E6AB1F028F0}" type="presParOf" srcId="{B91B2342-4C5E-4958-B14B-C0033599FD4A}" destId="{8189ED5F-30B1-4549-A326-A8DA5026248B}" srcOrd="0" destOrd="0" presId="urn:microsoft.com/office/officeart/2005/8/layout/hProcess7#1"/>
    <dgm:cxn modelId="{4BDD8823-95A6-4E06-8FD1-CFE8D8EC0999}" type="presParOf" srcId="{B91B2342-4C5E-4958-B14B-C0033599FD4A}" destId="{541C98E5-520C-4C5E-949A-0EEF824BD8F8}" srcOrd="1" destOrd="0" presId="urn:microsoft.com/office/officeart/2005/8/layout/hProcess7#1"/>
    <dgm:cxn modelId="{2929E4E5-5540-453C-B9E6-0B706CF82746}" type="presParOf" srcId="{B91B2342-4C5E-4958-B14B-C0033599FD4A}" destId="{857AE186-6670-4285-987C-AD3D391D2D7E}" srcOrd="2" destOrd="0" presId="urn:microsoft.com/office/officeart/2005/8/layout/hProcess7#1"/>
    <dgm:cxn modelId="{CFD33E82-CB7B-4F06-B06A-4A0A1A43434D}" type="presParOf" srcId="{E0416B84-3AFB-4B2A-AAAD-D7FF7A627E2A}" destId="{81D191AD-8F6E-4D88-975C-7F4F5A63849B}" srcOrd="5" destOrd="0" presId="urn:microsoft.com/office/officeart/2005/8/layout/hProcess7#1"/>
    <dgm:cxn modelId="{C3C4CB4E-DB4B-47D4-8466-1D7DCAE99BAD}" type="presParOf" srcId="{E0416B84-3AFB-4B2A-AAAD-D7FF7A627E2A}" destId="{87C99EDC-FD14-44C7-BC38-EFB49927BB84}" srcOrd="6" destOrd="0" presId="urn:microsoft.com/office/officeart/2005/8/layout/hProcess7#1"/>
    <dgm:cxn modelId="{AB1CA57E-0706-4368-97A2-16669E74C9D2}" type="presParOf" srcId="{87C99EDC-FD14-44C7-BC38-EFB49927BB84}" destId="{E1EEC4D1-D250-4631-B2E8-4CA287168159}" srcOrd="0" destOrd="0" presId="urn:microsoft.com/office/officeart/2005/8/layout/hProcess7#1"/>
    <dgm:cxn modelId="{03FEE5D0-9008-4B31-BFE5-A589DF65EEC9}" type="presParOf" srcId="{87C99EDC-FD14-44C7-BC38-EFB49927BB84}" destId="{445FF179-83F1-4EE9-AB3A-6D8115FBD668}" srcOrd="1" destOrd="0" presId="urn:microsoft.com/office/officeart/2005/8/layout/hProcess7#1"/>
    <dgm:cxn modelId="{6E4752AE-AEA1-4380-B7AF-1AD2FFB6822C}" type="presParOf" srcId="{87C99EDC-FD14-44C7-BC38-EFB49927BB84}" destId="{1DF2626D-42F9-436A-9935-614933AE1C67}" srcOrd="2" destOrd="0" presId="urn:microsoft.com/office/officeart/2005/8/layout/hProcess7#1"/>
    <dgm:cxn modelId="{5AA8C290-BA6C-4D86-B435-1102F7BB5BA4}" type="presParOf" srcId="{E0416B84-3AFB-4B2A-AAAD-D7FF7A627E2A}" destId="{317B3C2A-724B-4D91-91C2-DE89F5712A81}" srcOrd="7" destOrd="0" presId="urn:microsoft.com/office/officeart/2005/8/layout/hProcess7#1"/>
    <dgm:cxn modelId="{C296BE70-84ED-4CCD-8B97-AF0E134C31B4}" type="presParOf" srcId="{E0416B84-3AFB-4B2A-AAAD-D7FF7A627E2A}" destId="{C11C2193-A2F0-4557-B0DE-D3A4E252E72A}" srcOrd="8" destOrd="0" presId="urn:microsoft.com/office/officeart/2005/8/layout/hProcess7#1"/>
    <dgm:cxn modelId="{AE573A5E-0947-462E-AE27-9899CDE0DB72}" type="presParOf" srcId="{C11C2193-A2F0-4557-B0DE-D3A4E252E72A}" destId="{C8E657F7-D52B-4AFE-AC20-8E0BF2AD365C}" srcOrd="0" destOrd="0" presId="urn:microsoft.com/office/officeart/2005/8/layout/hProcess7#1"/>
    <dgm:cxn modelId="{237DFCCD-F794-4A55-B6BF-A307976CE062}" type="presParOf" srcId="{C11C2193-A2F0-4557-B0DE-D3A4E252E72A}" destId="{BA4D2C2F-5BD8-4F61-8F9A-ED7066895F48}" srcOrd="1" destOrd="0" presId="urn:microsoft.com/office/officeart/2005/8/layout/hProcess7#1"/>
    <dgm:cxn modelId="{D445AFE4-254D-4E8B-A2D0-18DB5CC279FD}" type="presParOf" srcId="{C11C2193-A2F0-4557-B0DE-D3A4E252E72A}" destId="{04631DAD-4761-4B61-A468-7BBF2095593D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586E00-3EDA-43D0-8020-C9A5BBD377FF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C6507AE2-FCAD-4E4A-85C3-AAE16E302C3B}">
      <dgm:prSet phldrT="[Текст]"/>
      <dgm:spPr/>
      <dgm:t>
        <a:bodyPr/>
        <a:lstStyle/>
        <a:p>
          <a:r>
            <a:rPr lang="uk-UA" dirty="0"/>
            <a:t>Предмети, матеріали, обладнання та інвентар</a:t>
          </a:r>
        </a:p>
        <a:p>
          <a:r>
            <a:rPr lang="uk-UA" dirty="0"/>
            <a:t>86,152 тис.грн</a:t>
          </a:r>
        </a:p>
      </dgm:t>
    </dgm:pt>
    <dgm:pt modelId="{27A3579D-F6EE-40E6-A457-E2640E0EFD48}" type="parTrans" cxnId="{58082D52-D682-4395-9523-532CB28270D6}">
      <dgm:prSet/>
      <dgm:spPr/>
      <dgm:t>
        <a:bodyPr/>
        <a:lstStyle/>
        <a:p>
          <a:endParaRPr lang="uk-UA"/>
        </a:p>
      </dgm:t>
    </dgm:pt>
    <dgm:pt modelId="{4CCAB258-4CB4-4E38-98BA-B31BF0921A4D}" type="sibTrans" cxnId="{58082D52-D682-4395-9523-532CB28270D6}">
      <dgm:prSet/>
      <dgm:spPr/>
      <dgm:t>
        <a:bodyPr/>
        <a:lstStyle/>
        <a:p>
          <a:endParaRPr lang="uk-UA"/>
        </a:p>
      </dgm:t>
    </dgm:pt>
    <dgm:pt modelId="{06644F9D-E02E-4F4B-92EE-71753D02C9BF}">
      <dgm:prSet phldrT="[Текст]" custT="1"/>
      <dgm:spPr/>
      <dgm:t>
        <a:bodyPr/>
        <a:lstStyle/>
        <a:p>
          <a:r>
            <a:rPr lang="uk-UA" sz="1800" dirty="0"/>
            <a:t>Саджанці ялівця – 3,600 </a:t>
          </a:r>
          <a:r>
            <a:rPr lang="uk-UA" sz="1800" dirty="0" err="1"/>
            <a:t>грн</a:t>
          </a:r>
          <a:r>
            <a:rPr lang="uk-UA" sz="1800" dirty="0"/>
            <a:t>, опори ЛЕП – 48,843 </a:t>
          </a:r>
          <a:r>
            <a:rPr lang="uk-UA" sz="1800" dirty="0" err="1"/>
            <a:t>грн</a:t>
          </a:r>
          <a:r>
            <a:rPr lang="uk-UA" sz="1800" dirty="0"/>
            <a:t>, за провід СИП – 15,032  </a:t>
          </a:r>
          <a:r>
            <a:rPr lang="uk-UA" sz="1800" dirty="0" err="1"/>
            <a:t>грн</a:t>
          </a:r>
          <a:endParaRPr lang="uk-UA" sz="1800" dirty="0"/>
        </a:p>
      </dgm:t>
    </dgm:pt>
    <dgm:pt modelId="{078010EA-4DCF-4240-B948-BBCE4027AD3F}" type="parTrans" cxnId="{B0E830B2-BDB5-45B0-BD08-50BD92C77112}">
      <dgm:prSet/>
      <dgm:spPr/>
      <dgm:t>
        <a:bodyPr/>
        <a:lstStyle/>
        <a:p>
          <a:endParaRPr lang="uk-UA"/>
        </a:p>
      </dgm:t>
    </dgm:pt>
    <dgm:pt modelId="{AA1611A5-CB95-453B-9761-0610433620A4}" type="sibTrans" cxnId="{B0E830B2-BDB5-45B0-BD08-50BD92C77112}">
      <dgm:prSet/>
      <dgm:spPr/>
      <dgm:t>
        <a:bodyPr/>
        <a:lstStyle/>
        <a:p>
          <a:endParaRPr lang="uk-UA"/>
        </a:p>
      </dgm:t>
    </dgm:pt>
    <dgm:pt modelId="{B05D02DA-A522-42C1-8C92-2853EDA711CC}">
      <dgm:prSet phldrT="[Текст]" custT="1"/>
      <dgm:spPr/>
      <dgm:t>
        <a:bodyPr/>
        <a:lstStyle/>
        <a:p>
          <a:r>
            <a:rPr lang="uk-UA" sz="1800" dirty="0">
              <a:solidFill>
                <a:schemeClr val="tx1"/>
              </a:solidFill>
            </a:rPr>
            <a:t>Оплата послуг (крім комунальних) 961,173 тис.грн</a:t>
          </a:r>
        </a:p>
      </dgm:t>
    </dgm:pt>
    <dgm:pt modelId="{C6D62F34-FB8D-421A-A4D9-D210E7DEDECB}" type="parTrans" cxnId="{889FC2B7-6522-4E7F-B0E2-CA06F9C3397B}">
      <dgm:prSet/>
      <dgm:spPr/>
      <dgm:t>
        <a:bodyPr/>
        <a:lstStyle/>
        <a:p>
          <a:endParaRPr lang="uk-UA"/>
        </a:p>
      </dgm:t>
    </dgm:pt>
    <dgm:pt modelId="{5476F967-9842-4704-9FAE-81793719CDC3}" type="sibTrans" cxnId="{889FC2B7-6522-4E7F-B0E2-CA06F9C3397B}">
      <dgm:prSet/>
      <dgm:spPr/>
      <dgm:t>
        <a:bodyPr/>
        <a:lstStyle/>
        <a:p>
          <a:endParaRPr lang="uk-UA"/>
        </a:p>
      </dgm:t>
    </dgm:pt>
    <dgm:pt modelId="{9A821B18-2D20-46C4-8CED-3EB869C54D62}">
      <dgm:prSet phldrT="[Текст]" custT="1"/>
      <dgm:spPr/>
      <dgm:t>
        <a:bodyPr/>
        <a:lstStyle/>
        <a:p>
          <a:r>
            <a:rPr lang="uk-UA" sz="1600" dirty="0"/>
            <a:t>Вуличне освітлення (с. Розбишівка, с. Сергіївка, с. Качанове) – 424,601 тис.грн, послуги по ремонту сцени с. Сергіївка – 30,900 тис.грн, послуги по ремонту тротуару  парк с. Сергіївка – 49,979 тис.грн, спортивний майданчик – 45,813 тис.грн</a:t>
          </a:r>
        </a:p>
      </dgm:t>
    </dgm:pt>
    <dgm:pt modelId="{BFD7DA47-8789-4C48-8BA0-1E001F99B93A}" type="parTrans" cxnId="{A0CE77F9-05C7-4FFA-8959-107E0A1B2D3E}">
      <dgm:prSet/>
      <dgm:spPr/>
      <dgm:t>
        <a:bodyPr/>
        <a:lstStyle/>
        <a:p>
          <a:endParaRPr lang="uk-UA"/>
        </a:p>
      </dgm:t>
    </dgm:pt>
    <dgm:pt modelId="{64EAE121-CF2A-4C20-B22C-7146419DF562}" type="sibTrans" cxnId="{A0CE77F9-05C7-4FFA-8959-107E0A1B2D3E}">
      <dgm:prSet/>
      <dgm:spPr/>
      <dgm:t>
        <a:bodyPr/>
        <a:lstStyle/>
        <a:p>
          <a:endParaRPr lang="uk-UA"/>
        </a:p>
      </dgm:t>
    </dgm:pt>
    <dgm:pt modelId="{58B2656B-DA33-4699-864C-D08C43F24F43}">
      <dgm:prSet phldrT="[Текст]" custT="1"/>
      <dgm:spPr/>
      <dgm:t>
        <a:bodyPr/>
        <a:lstStyle/>
        <a:p>
          <a:r>
            <a:rPr lang="uk-UA" sz="1600" dirty="0">
              <a:solidFill>
                <a:schemeClr val="tx1"/>
              </a:solidFill>
            </a:rPr>
            <a:t>Придбання обладнання, предметів довгострокового користування 3671,900 тис.грн</a:t>
          </a:r>
        </a:p>
      </dgm:t>
    </dgm:pt>
    <dgm:pt modelId="{DE9677A4-D7CE-4BB2-A778-04968E38F84E}" type="parTrans" cxnId="{AC8C7857-71BA-476F-B1C1-543DF8B12A82}">
      <dgm:prSet/>
      <dgm:spPr/>
      <dgm:t>
        <a:bodyPr/>
        <a:lstStyle/>
        <a:p>
          <a:endParaRPr lang="uk-UA"/>
        </a:p>
      </dgm:t>
    </dgm:pt>
    <dgm:pt modelId="{BDE28B4F-78E3-4384-8629-82D7B8838171}" type="sibTrans" cxnId="{AC8C7857-71BA-476F-B1C1-543DF8B12A82}">
      <dgm:prSet/>
      <dgm:spPr/>
      <dgm:t>
        <a:bodyPr/>
        <a:lstStyle/>
        <a:p>
          <a:endParaRPr lang="uk-UA"/>
        </a:p>
      </dgm:t>
    </dgm:pt>
    <dgm:pt modelId="{981007A8-047F-4A56-848A-2CBF02DA7E77}">
      <dgm:prSet phldrT="[Текст]" custT="1"/>
      <dgm:spPr/>
      <dgm:t>
        <a:bodyPr/>
        <a:lstStyle/>
        <a:p>
          <a:r>
            <a:rPr lang="uk-UA" sz="1600" dirty="0"/>
            <a:t> придбано 2 комплекти трактора МТЗ 82.1 з навісним обладнанням (косарка ротаційна, </a:t>
          </a:r>
          <a:r>
            <a:rPr lang="uk-UA" sz="1600" dirty="0" err="1"/>
            <a:t>швидкоз’ємний</a:t>
          </a:r>
          <a:r>
            <a:rPr lang="uk-UA" sz="1600" dirty="0"/>
            <a:t> фронтальний навантажувач, причіп тракторний) 1946,400 тис.грн</a:t>
          </a:r>
        </a:p>
      </dgm:t>
    </dgm:pt>
    <dgm:pt modelId="{03FAAB0E-A756-40D7-AFCB-3A0894BD0E67}" type="parTrans" cxnId="{E6634EC3-C861-4F94-8F88-05557C07B05F}">
      <dgm:prSet/>
      <dgm:spPr/>
      <dgm:t>
        <a:bodyPr/>
        <a:lstStyle/>
        <a:p>
          <a:endParaRPr lang="uk-UA"/>
        </a:p>
      </dgm:t>
    </dgm:pt>
    <dgm:pt modelId="{FBCB47FC-2E93-41D0-8846-831F5A230539}" type="sibTrans" cxnId="{E6634EC3-C861-4F94-8F88-05557C07B05F}">
      <dgm:prSet/>
      <dgm:spPr/>
      <dgm:t>
        <a:bodyPr/>
        <a:lstStyle/>
        <a:p>
          <a:endParaRPr lang="uk-UA"/>
        </a:p>
      </dgm:t>
    </dgm:pt>
    <dgm:pt modelId="{BFC033C9-CD7E-46C8-944F-3D86829FCDA8}">
      <dgm:prSet phldrT="[Текст]" custT="1"/>
      <dgm:spPr/>
      <dgm:t>
        <a:bodyPr/>
        <a:lstStyle/>
        <a:p>
          <a:r>
            <a:rPr lang="uk-UA" sz="1600" dirty="0"/>
            <a:t> подрібнювач деревини АРМ-900 – 327,500 тис.грн</a:t>
          </a:r>
        </a:p>
      </dgm:t>
    </dgm:pt>
    <dgm:pt modelId="{D5346908-E3F2-4D55-8735-CE3FD6BA686B}" type="parTrans" cxnId="{303F2448-8AE6-4727-A63D-8195DCE6E5C6}">
      <dgm:prSet/>
      <dgm:spPr/>
    </dgm:pt>
    <dgm:pt modelId="{E20329AB-0CB0-45E9-9EE4-0590C10CB659}" type="sibTrans" cxnId="{303F2448-8AE6-4727-A63D-8195DCE6E5C6}">
      <dgm:prSet/>
      <dgm:spPr/>
    </dgm:pt>
    <dgm:pt modelId="{F7238132-9FC1-4EEC-A6F1-023A1355E936}">
      <dgm:prSet phldrT="[Текст]" custT="1"/>
      <dgm:spPr/>
      <dgm:t>
        <a:bodyPr/>
        <a:lstStyle/>
        <a:p>
          <a:r>
            <a:rPr lang="uk-UA" sz="1600" dirty="0"/>
            <a:t>Самоскид – 1398,000 тис.грн </a:t>
          </a:r>
        </a:p>
      </dgm:t>
    </dgm:pt>
    <dgm:pt modelId="{B48ACCBE-E176-48A0-AC86-E603C3B69F81}" type="parTrans" cxnId="{5B07000D-E354-494F-A59E-51266F5E93A1}">
      <dgm:prSet/>
      <dgm:spPr/>
    </dgm:pt>
    <dgm:pt modelId="{749FBB7F-D6CC-478E-9132-786BE9C79CDE}" type="sibTrans" cxnId="{5B07000D-E354-494F-A59E-51266F5E93A1}">
      <dgm:prSet/>
      <dgm:spPr/>
    </dgm:pt>
    <dgm:pt modelId="{BF541017-B4C8-47C8-BD93-28B8A96F963F}" type="pres">
      <dgm:prSet presAssocID="{4C586E00-3EDA-43D0-8020-C9A5BBD377FF}" presName="Name0" presStyleCnt="0">
        <dgm:presLayoutVars>
          <dgm:dir/>
          <dgm:animLvl val="lvl"/>
          <dgm:resizeHandles val="exact"/>
        </dgm:presLayoutVars>
      </dgm:prSet>
      <dgm:spPr/>
    </dgm:pt>
    <dgm:pt modelId="{5170CDDD-B43C-4AAD-9C45-5CBECF6E6EBE}" type="pres">
      <dgm:prSet presAssocID="{C6507AE2-FCAD-4E4A-85C3-AAE16E302C3B}" presName="linNode" presStyleCnt="0"/>
      <dgm:spPr/>
    </dgm:pt>
    <dgm:pt modelId="{3FF14041-C635-477E-B76A-DA6ACF322985}" type="pres">
      <dgm:prSet presAssocID="{C6507AE2-FCAD-4E4A-85C3-AAE16E302C3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529A050-16EB-4CDF-95A7-E1D3E4615002}" type="pres">
      <dgm:prSet presAssocID="{C6507AE2-FCAD-4E4A-85C3-AAE16E302C3B}" presName="descendantText" presStyleLbl="alignAccFollowNode1" presStyleIdx="0" presStyleCnt="3" custLinFactNeighborX="-2659" custLinFactNeighborY="769">
        <dgm:presLayoutVars>
          <dgm:bulletEnabled val="1"/>
        </dgm:presLayoutVars>
      </dgm:prSet>
      <dgm:spPr/>
    </dgm:pt>
    <dgm:pt modelId="{5E61926F-64B3-473F-8594-3E8F8EBA2AE3}" type="pres">
      <dgm:prSet presAssocID="{4CCAB258-4CB4-4E38-98BA-B31BF0921A4D}" presName="sp" presStyleCnt="0"/>
      <dgm:spPr/>
    </dgm:pt>
    <dgm:pt modelId="{E7CA97F1-FBB6-4A58-B82F-3545CC5CB6A2}" type="pres">
      <dgm:prSet presAssocID="{B05D02DA-A522-42C1-8C92-2853EDA711CC}" presName="linNode" presStyleCnt="0"/>
      <dgm:spPr/>
    </dgm:pt>
    <dgm:pt modelId="{056C173E-88AA-439E-9C78-0A956BB10C2E}" type="pres">
      <dgm:prSet presAssocID="{B05D02DA-A522-42C1-8C92-2853EDA711C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AAF67CA-FC20-4EEA-81F3-1F0593CF8F38}" type="pres">
      <dgm:prSet presAssocID="{B05D02DA-A522-42C1-8C92-2853EDA711CC}" presName="descendantText" presStyleLbl="alignAccFollowNode1" presStyleIdx="1" presStyleCnt="3" custScaleY="149552">
        <dgm:presLayoutVars>
          <dgm:bulletEnabled val="1"/>
        </dgm:presLayoutVars>
      </dgm:prSet>
      <dgm:spPr/>
    </dgm:pt>
    <dgm:pt modelId="{23BBDD62-42CB-4692-96E2-B32F85584508}" type="pres">
      <dgm:prSet presAssocID="{5476F967-9842-4704-9FAE-81793719CDC3}" presName="sp" presStyleCnt="0"/>
      <dgm:spPr/>
    </dgm:pt>
    <dgm:pt modelId="{AECCC374-E79C-4204-9CB2-16F79C1CC805}" type="pres">
      <dgm:prSet presAssocID="{58B2656B-DA33-4699-864C-D08C43F24F43}" presName="linNode" presStyleCnt="0"/>
      <dgm:spPr/>
    </dgm:pt>
    <dgm:pt modelId="{57938F6C-6A84-4B3C-AD6F-543E3B806719}" type="pres">
      <dgm:prSet presAssocID="{58B2656B-DA33-4699-864C-D08C43F24F4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6178615-7578-41EA-9D02-65D0F1CAC1DE}" type="pres">
      <dgm:prSet presAssocID="{58B2656B-DA33-4699-864C-D08C43F24F43}" presName="descendantText" presStyleLbl="alignAccFollowNode1" presStyleIdx="2" presStyleCnt="3" custScaleY="126505" custLinFactNeighborX="-1286" custLinFactNeighborY="1406">
        <dgm:presLayoutVars>
          <dgm:bulletEnabled val="1"/>
        </dgm:presLayoutVars>
      </dgm:prSet>
      <dgm:spPr/>
    </dgm:pt>
  </dgm:ptLst>
  <dgm:cxnLst>
    <dgm:cxn modelId="{5B07000D-E354-494F-A59E-51266F5E93A1}" srcId="{58B2656B-DA33-4699-864C-D08C43F24F43}" destId="{F7238132-9FC1-4EEC-A6F1-023A1355E936}" srcOrd="2" destOrd="0" parTransId="{B48ACCBE-E176-48A0-AC86-E603C3B69F81}" sibTransId="{749FBB7F-D6CC-478E-9132-786BE9C79CDE}"/>
    <dgm:cxn modelId="{153D000E-07E1-48F4-AFFE-211917072E82}" type="presOf" srcId="{B05D02DA-A522-42C1-8C92-2853EDA711CC}" destId="{056C173E-88AA-439E-9C78-0A956BB10C2E}" srcOrd="0" destOrd="0" presId="urn:microsoft.com/office/officeart/2005/8/layout/vList5"/>
    <dgm:cxn modelId="{999EDA25-2DF7-4F7B-BCDE-6E0216ECCC62}" type="presOf" srcId="{58B2656B-DA33-4699-864C-D08C43F24F43}" destId="{57938F6C-6A84-4B3C-AD6F-543E3B806719}" srcOrd="0" destOrd="0" presId="urn:microsoft.com/office/officeart/2005/8/layout/vList5"/>
    <dgm:cxn modelId="{26D86629-3505-406F-99D2-05124991B8F1}" type="presOf" srcId="{4C586E00-3EDA-43D0-8020-C9A5BBD377FF}" destId="{BF541017-B4C8-47C8-BD93-28B8A96F963F}" srcOrd="0" destOrd="0" presId="urn:microsoft.com/office/officeart/2005/8/layout/vList5"/>
    <dgm:cxn modelId="{6BB9E662-CDE9-48F0-8858-2082F4F0B1E1}" type="presOf" srcId="{F7238132-9FC1-4EEC-A6F1-023A1355E936}" destId="{76178615-7578-41EA-9D02-65D0F1CAC1DE}" srcOrd="0" destOrd="2" presId="urn:microsoft.com/office/officeart/2005/8/layout/vList5"/>
    <dgm:cxn modelId="{303F2448-8AE6-4727-A63D-8195DCE6E5C6}" srcId="{58B2656B-DA33-4699-864C-D08C43F24F43}" destId="{BFC033C9-CD7E-46C8-944F-3D86829FCDA8}" srcOrd="1" destOrd="0" parTransId="{D5346908-E3F2-4D55-8735-CE3FD6BA686B}" sibTransId="{E20329AB-0CB0-45E9-9EE4-0590C10CB659}"/>
    <dgm:cxn modelId="{58082D52-D682-4395-9523-532CB28270D6}" srcId="{4C586E00-3EDA-43D0-8020-C9A5BBD377FF}" destId="{C6507AE2-FCAD-4E4A-85C3-AAE16E302C3B}" srcOrd="0" destOrd="0" parTransId="{27A3579D-F6EE-40E6-A457-E2640E0EFD48}" sibTransId="{4CCAB258-4CB4-4E38-98BA-B31BF0921A4D}"/>
    <dgm:cxn modelId="{AC8C7857-71BA-476F-B1C1-543DF8B12A82}" srcId="{4C586E00-3EDA-43D0-8020-C9A5BBD377FF}" destId="{58B2656B-DA33-4699-864C-D08C43F24F43}" srcOrd="2" destOrd="0" parTransId="{DE9677A4-D7CE-4BB2-A778-04968E38F84E}" sibTransId="{BDE28B4F-78E3-4384-8629-82D7B8838171}"/>
    <dgm:cxn modelId="{5EB85791-A196-440B-BD02-C2D1B1E389E6}" type="presOf" srcId="{9A821B18-2D20-46C4-8CED-3EB869C54D62}" destId="{4AAF67CA-FC20-4EEA-81F3-1F0593CF8F38}" srcOrd="0" destOrd="0" presId="urn:microsoft.com/office/officeart/2005/8/layout/vList5"/>
    <dgm:cxn modelId="{0847B691-8ED7-455A-B4A0-5626382F9706}" type="presOf" srcId="{06644F9D-E02E-4F4B-92EE-71753D02C9BF}" destId="{6529A050-16EB-4CDF-95A7-E1D3E4615002}" srcOrd="0" destOrd="0" presId="urn:microsoft.com/office/officeart/2005/8/layout/vList5"/>
    <dgm:cxn modelId="{B0E830B2-BDB5-45B0-BD08-50BD92C77112}" srcId="{C6507AE2-FCAD-4E4A-85C3-AAE16E302C3B}" destId="{06644F9D-E02E-4F4B-92EE-71753D02C9BF}" srcOrd="0" destOrd="0" parTransId="{078010EA-4DCF-4240-B948-BBCE4027AD3F}" sibTransId="{AA1611A5-CB95-453B-9761-0610433620A4}"/>
    <dgm:cxn modelId="{889FC2B7-6522-4E7F-B0E2-CA06F9C3397B}" srcId="{4C586E00-3EDA-43D0-8020-C9A5BBD377FF}" destId="{B05D02DA-A522-42C1-8C92-2853EDA711CC}" srcOrd="1" destOrd="0" parTransId="{C6D62F34-FB8D-421A-A4D9-D210E7DEDECB}" sibTransId="{5476F967-9842-4704-9FAE-81793719CDC3}"/>
    <dgm:cxn modelId="{E6634EC3-C861-4F94-8F88-05557C07B05F}" srcId="{58B2656B-DA33-4699-864C-D08C43F24F43}" destId="{981007A8-047F-4A56-848A-2CBF02DA7E77}" srcOrd="0" destOrd="0" parTransId="{03FAAB0E-A756-40D7-AFCB-3A0894BD0E67}" sibTransId="{FBCB47FC-2E93-41D0-8846-831F5A230539}"/>
    <dgm:cxn modelId="{342CFDCE-AA75-4F89-8039-8115873D092B}" type="presOf" srcId="{981007A8-047F-4A56-848A-2CBF02DA7E77}" destId="{76178615-7578-41EA-9D02-65D0F1CAC1DE}" srcOrd="0" destOrd="0" presId="urn:microsoft.com/office/officeart/2005/8/layout/vList5"/>
    <dgm:cxn modelId="{1E509FF3-87F3-4C97-8522-3BDA170B20B8}" type="presOf" srcId="{BFC033C9-CD7E-46C8-944F-3D86829FCDA8}" destId="{76178615-7578-41EA-9D02-65D0F1CAC1DE}" srcOrd="0" destOrd="1" presId="urn:microsoft.com/office/officeart/2005/8/layout/vList5"/>
    <dgm:cxn modelId="{A0CE77F9-05C7-4FFA-8959-107E0A1B2D3E}" srcId="{B05D02DA-A522-42C1-8C92-2853EDA711CC}" destId="{9A821B18-2D20-46C4-8CED-3EB869C54D62}" srcOrd="0" destOrd="0" parTransId="{BFD7DA47-8789-4C48-8BA0-1E001F99B93A}" sibTransId="{64EAE121-CF2A-4C20-B22C-7146419DF562}"/>
    <dgm:cxn modelId="{63F4B3FF-0CD3-4100-BC9D-680277C644EF}" type="presOf" srcId="{C6507AE2-FCAD-4E4A-85C3-AAE16E302C3B}" destId="{3FF14041-C635-477E-B76A-DA6ACF322985}" srcOrd="0" destOrd="0" presId="urn:microsoft.com/office/officeart/2005/8/layout/vList5"/>
    <dgm:cxn modelId="{D18EEBB3-9A1C-4208-8025-2975DC1C75F8}" type="presParOf" srcId="{BF541017-B4C8-47C8-BD93-28B8A96F963F}" destId="{5170CDDD-B43C-4AAD-9C45-5CBECF6E6EBE}" srcOrd="0" destOrd="0" presId="urn:microsoft.com/office/officeart/2005/8/layout/vList5"/>
    <dgm:cxn modelId="{4ADC30FB-E534-446E-9138-792F56FF1F34}" type="presParOf" srcId="{5170CDDD-B43C-4AAD-9C45-5CBECF6E6EBE}" destId="{3FF14041-C635-477E-B76A-DA6ACF322985}" srcOrd="0" destOrd="0" presId="urn:microsoft.com/office/officeart/2005/8/layout/vList5"/>
    <dgm:cxn modelId="{B17DC0A4-C67B-40F6-A6BD-D844DFA82E2F}" type="presParOf" srcId="{5170CDDD-B43C-4AAD-9C45-5CBECF6E6EBE}" destId="{6529A050-16EB-4CDF-95A7-E1D3E4615002}" srcOrd="1" destOrd="0" presId="urn:microsoft.com/office/officeart/2005/8/layout/vList5"/>
    <dgm:cxn modelId="{CAFE2B24-1E2A-4ED9-91A1-B6EEF12E927B}" type="presParOf" srcId="{BF541017-B4C8-47C8-BD93-28B8A96F963F}" destId="{5E61926F-64B3-473F-8594-3E8F8EBA2AE3}" srcOrd="1" destOrd="0" presId="urn:microsoft.com/office/officeart/2005/8/layout/vList5"/>
    <dgm:cxn modelId="{4134E062-B3D3-4913-96B7-4FCF13C7BEF2}" type="presParOf" srcId="{BF541017-B4C8-47C8-BD93-28B8A96F963F}" destId="{E7CA97F1-FBB6-4A58-B82F-3545CC5CB6A2}" srcOrd="2" destOrd="0" presId="urn:microsoft.com/office/officeart/2005/8/layout/vList5"/>
    <dgm:cxn modelId="{DC8AF9A0-6B3B-4E1C-A5BF-27431CA8E70E}" type="presParOf" srcId="{E7CA97F1-FBB6-4A58-B82F-3545CC5CB6A2}" destId="{056C173E-88AA-439E-9C78-0A956BB10C2E}" srcOrd="0" destOrd="0" presId="urn:microsoft.com/office/officeart/2005/8/layout/vList5"/>
    <dgm:cxn modelId="{8B90ED7F-06ED-4778-B030-E306A00B2842}" type="presParOf" srcId="{E7CA97F1-FBB6-4A58-B82F-3545CC5CB6A2}" destId="{4AAF67CA-FC20-4EEA-81F3-1F0593CF8F38}" srcOrd="1" destOrd="0" presId="urn:microsoft.com/office/officeart/2005/8/layout/vList5"/>
    <dgm:cxn modelId="{41020F7F-EF45-464E-95E5-7493C20B7525}" type="presParOf" srcId="{BF541017-B4C8-47C8-BD93-28B8A96F963F}" destId="{23BBDD62-42CB-4692-96E2-B32F85584508}" srcOrd="3" destOrd="0" presId="urn:microsoft.com/office/officeart/2005/8/layout/vList5"/>
    <dgm:cxn modelId="{50E3CC64-C5EA-49F6-B2A0-C4040ED9555A}" type="presParOf" srcId="{BF541017-B4C8-47C8-BD93-28B8A96F963F}" destId="{AECCC374-E79C-4204-9CB2-16F79C1CC805}" srcOrd="4" destOrd="0" presId="urn:microsoft.com/office/officeart/2005/8/layout/vList5"/>
    <dgm:cxn modelId="{2B857FC5-369B-409D-A3C1-55C453226614}" type="presParOf" srcId="{AECCC374-E79C-4204-9CB2-16F79C1CC805}" destId="{57938F6C-6A84-4B3C-AD6F-543E3B806719}" srcOrd="0" destOrd="0" presId="urn:microsoft.com/office/officeart/2005/8/layout/vList5"/>
    <dgm:cxn modelId="{7591E474-A75E-419B-BAAB-C0AC6A0028FE}" type="presParOf" srcId="{AECCC374-E79C-4204-9CB2-16F79C1CC805}" destId="{76178615-7578-41EA-9D02-65D0F1CAC1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3095A-077C-4CC4-AD0C-41CDA0A11C34}">
      <dsp:nvSpPr>
        <dsp:cNvPr id="0" name=""/>
        <dsp:cNvSpPr/>
      </dsp:nvSpPr>
      <dsp:spPr>
        <a:xfrm rot="5400000">
          <a:off x="3032645" y="-1572218"/>
          <a:ext cx="4108994" cy="72543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600" b="0" kern="1200" dirty="0">
            <a:solidFill>
              <a:srgbClr val="002060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600" b="0" kern="1200" dirty="0">
            <a:solidFill>
              <a:srgbClr val="002060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>
              <a:solidFill>
                <a:srgbClr val="002060"/>
              </a:solidFill>
            </a:rPr>
            <a:t>Заробітна плата, нарахування </a:t>
          </a:r>
          <a:r>
            <a:rPr lang="uk-UA" sz="1600" b="0" kern="1200" dirty="0">
              <a:solidFill>
                <a:srgbClr val="002060"/>
              </a:solidFill>
            </a:rPr>
            <a:t>– 2208,402 </a:t>
          </a:r>
          <a:r>
            <a:rPr lang="uk-UA" sz="1600" b="0" kern="1200" dirty="0" err="1">
              <a:solidFill>
                <a:srgbClr val="002060"/>
              </a:solidFill>
            </a:rPr>
            <a:t>тис.грн</a:t>
          </a:r>
          <a:endParaRPr lang="uk-UA" sz="1600" b="0" kern="1200" dirty="0">
            <a:solidFill>
              <a:srgbClr val="002060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>
              <a:solidFill>
                <a:srgbClr val="002060"/>
              </a:solidFill>
            </a:rPr>
            <a:t>Предмети, матеріали, обладнання </a:t>
          </a:r>
          <a:r>
            <a:rPr lang="uk-UA" sz="1600" b="0" kern="1200" dirty="0">
              <a:solidFill>
                <a:srgbClr val="002060"/>
              </a:solidFill>
            </a:rPr>
            <a:t>(канцтовари, бензин, </a:t>
          </a:r>
          <a:r>
            <a:rPr lang="uk-UA" sz="1600" b="0" kern="1200" dirty="0" err="1">
              <a:solidFill>
                <a:srgbClr val="002060"/>
              </a:solidFill>
            </a:rPr>
            <a:t>ДП</a:t>
          </a:r>
          <a:r>
            <a:rPr lang="uk-UA" sz="1600" b="0" kern="1200" dirty="0">
              <a:solidFill>
                <a:srgbClr val="002060"/>
              </a:solidFill>
            </a:rPr>
            <a:t>, запчастини,піщано-сольова суміш, пісок, спецодяг)– 651,237 </a:t>
          </a:r>
          <a:r>
            <a:rPr lang="uk-UA" sz="1600" b="0" kern="1200" dirty="0" err="1">
              <a:solidFill>
                <a:srgbClr val="002060"/>
              </a:solidFill>
            </a:rPr>
            <a:t>тис.грн</a:t>
          </a:r>
          <a:endParaRPr lang="uk-UA" sz="1600" b="0" kern="1200" dirty="0">
            <a:solidFill>
              <a:srgbClr val="002060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>
              <a:solidFill>
                <a:srgbClr val="002060"/>
              </a:solidFill>
            </a:rPr>
            <a:t>Оплата послуг  1916,511 </a:t>
          </a:r>
          <a:r>
            <a:rPr lang="uk-UA" sz="1600" b="1" kern="1200" dirty="0" err="1">
              <a:solidFill>
                <a:srgbClr val="002060"/>
              </a:solidFill>
            </a:rPr>
            <a:t>тис.грн</a:t>
          </a:r>
          <a:r>
            <a:rPr lang="uk-UA" sz="1600" b="0" kern="1200" dirty="0">
              <a:solidFill>
                <a:srgbClr val="002060"/>
              </a:solidFill>
            </a:rPr>
            <a:t>: технічна документація с. </a:t>
          </a:r>
          <a:r>
            <a:rPr lang="uk-UA" sz="1600" b="0" kern="1200" dirty="0" err="1">
              <a:solidFill>
                <a:srgbClr val="002060"/>
              </a:solidFill>
            </a:rPr>
            <a:t>Новоселівка</a:t>
          </a:r>
          <a:r>
            <a:rPr lang="uk-UA" sz="1600" b="0" kern="1200" dirty="0">
              <a:solidFill>
                <a:srgbClr val="002060"/>
              </a:solidFill>
            </a:rPr>
            <a:t> – 11,800 </a:t>
          </a:r>
          <a:r>
            <a:rPr lang="uk-UA" sz="1600" b="0" kern="1200" dirty="0" err="1">
              <a:solidFill>
                <a:srgbClr val="002060"/>
              </a:solidFill>
            </a:rPr>
            <a:t>грн</a:t>
          </a:r>
          <a:r>
            <a:rPr lang="uk-UA" sz="1600" b="0" kern="1200" dirty="0">
              <a:solidFill>
                <a:srgbClr val="002060"/>
              </a:solidFill>
            </a:rPr>
            <a:t>,поточний ремонт водопровідних мереж – 829,073 </a:t>
          </a:r>
          <a:r>
            <a:rPr lang="uk-UA" sz="1600" b="0" kern="1200" dirty="0" err="1">
              <a:solidFill>
                <a:srgbClr val="002060"/>
              </a:solidFill>
            </a:rPr>
            <a:t>тис.грн</a:t>
          </a:r>
          <a:r>
            <a:rPr lang="uk-UA" sz="1600" b="0" kern="1200" dirty="0">
              <a:solidFill>
                <a:srgbClr val="002060"/>
              </a:solidFill>
            </a:rPr>
            <a:t>, ремонт автомобіля – 17,735 </a:t>
          </a:r>
          <a:r>
            <a:rPr lang="uk-UA" sz="1600" b="0" kern="1200" dirty="0" err="1">
              <a:solidFill>
                <a:srgbClr val="002060"/>
              </a:solidFill>
            </a:rPr>
            <a:t>тис.грн</a:t>
          </a:r>
          <a:r>
            <a:rPr lang="uk-UA" sz="1600" b="0" kern="1200" dirty="0">
              <a:solidFill>
                <a:srgbClr val="002060"/>
              </a:solidFill>
            </a:rPr>
            <a:t>,проект санітарних зон – 41,500 </a:t>
          </a:r>
          <a:r>
            <a:rPr lang="uk-UA" sz="1600" b="0" kern="1200" dirty="0" err="1">
              <a:solidFill>
                <a:srgbClr val="002060"/>
              </a:solidFill>
            </a:rPr>
            <a:t>тис.грн</a:t>
          </a:r>
          <a:r>
            <a:rPr lang="uk-UA" sz="1600" b="0" kern="1200" dirty="0">
              <a:solidFill>
                <a:srgbClr val="002060"/>
              </a:solidFill>
            </a:rPr>
            <a:t>, послуги техніки по упорядкуванню сіл ТГ – 899,618 </a:t>
          </a:r>
          <a:r>
            <a:rPr lang="uk-UA" sz="1600" b="0" kern="1200" dirty="0" err="1">
              <a:solidFill>
                <a:srgbClr val="002060"/>
              </a:solidFill>
            </a:rPr>
            <a:t>тис.грн</a:t>
          </a:r>
          <a:r>
            <a:rPr lang="uk-UA" sz="1600" b="0" kern="1200" dirty="0">
              <a:solidFill>
                <a:srgbClr val="002060"/>
              </a:solidFill>
            </a:rPr>
            <a:t>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0" kern="1200" dirty="0">
              <a:solidFill>
                <a:srgbClr val="002060"/>
              </a:solidFill>
            </a:rPr>
            <a:t> </a:t>
          </a:r>
          <a:r>
            <a:rPr lang="uk-UA" sz="1600" b="1" kern="1200" dirty="0">
              <a:solidFill>
                <a:srgbClr val="002060"/>
              </a:solidFill>
            </a:rPr>
            <a:t>Внески до статутного капіталу 80,951 </a:t>
          </a:r>
          <a:r>
            <a:rPr lang="uk-UA" sz="1600" b="1" kern="1200" dirty="0" err="1">
              <a:solidFill>
                <a:srgbClr val="002060"/>
              </a:solidFill>
            </a:rPr>
            <a:t>тис.грн</a:t>
          </a:r>
          <a:r>
            <a:rPr lang="uk-UA" sz="1600" b="1" kern="1200" dirty="0">
              <a:solidFill>
                <a:srgbClr val="002060"/>
              </a:solidFill>
            </a:rPr>
            <a:t> </a:t>
          </a:r>
          <a:r>
            <a:rPr lang="uk-UA" sz="1600" b="0" kern="1200" dirty="0">
              <a:solidFill>
                <a:srgbClr val="002060"/>
              </a:solidFill>
            </a:rPr>
            <a:t>:придбання насоса глибинного 12,000 </a:t>
          </a:r>
          <a:r>
            <a:rPr lang="uk-UA" sz="1600" b="0" kern="1200" dirty="0" err="1">
              <a:solidFill>
                <a:srgbClr val="002060"/>
              </a:solidFill>
            </a:rPr>
            <a:t>тис.грн</a:t>
          </a:r>
          <a:r>
            <a:rPr lang="uk-UA" sz="1600" b="0" kern="1200" dirty="0">
              <a:solidFill>
                <a:srgbClr val="002060"/>
              </a:solidFill>
            </a:rPr>
            <a:t>, придбання зупинок, бесідок, гойдалок 46,951 </a:t>
          </a:r>
          <a:r>
            <a:rPr lang="uk-UA" sz="1600" b="0" kern="1200" dirty="0" err="1">
              <a:solidFill>
                <a:srgbClr val="002060"/>
              </a:solidFill>
            </a:rPr>
            <a:t>тис.грн</a:t>
          </a:r>
          <a:r>
            <a:rPr lang="uk-UA" sz="1600" b="0" kern="1200" dirty="0">
              <a:solidFill>
                <a:srgbClr val="002060"/>
              </a:solidFill>
            </a:rPr>
            <a:t>, придбання пам’ятного знаку жертвам голодомору – 22,000 </a:t>
          </a:r>
          <a:r>
            <a:rPr lang="uk-UA" sz="1600" b="0" kern="1200" dirty="0" err="1">
              <a:solidFill>
                <a:srgbClr val="002060"/>
              </a:solidFill>
            </a:rPr>
            <a:t>тис.грн</a:t>
          </a:r>
          <a:endParaRPr lang="uk-UA" sz="1600" b="0" kern="1200" dirty="0">
            <a:solidFill>
              <a:srgbClr val="002060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b="1" kern="1200" dirty="0">
              <a:solidFill>
                <a:srgbClr val="002060"/>
              </a:solidFill>
            </a:rPr>
            <a:t>Організація благоустрою населених пунктів – 153,236 </a:t>
          </a:r>
          <a:r>
            <a:rPr lang="uk-UA" sz="1600" b="1" kern="1200" dirty="0" err="1">
              <a:solidFill>
                <a:srgbClr val="002060"/>
              </a:solidFill>
            </a:rPr>
            <a:t>тис.грн</a:t>
          </a:r>
          <a:r>
            <a:rPr lang="uk-UA" sz="1600" b="1" kern="1200" dirty="0">
              <a:solidFill>
                <a:srgbClr val="002060"/>
              </a:solidFill>
            </a:rPr>
            <a:t>: </a:t>
          </a:r>
          <a:r>
            <a:rPr lang="uk-UA" sz="1600" b="0" kern="1200" dirty="0">
              <a:solidFill>
                <a:srgbClr val="002060"/>
              </a:solidFill>
            </a:rPr>
            <a:t>придбання </a:t>
          </a:r>
          <a:r>
            <a:rPr lang="uk-UA" sz="1600" b="0" kern="1200" dirty="0" err="1">
              <a:solidFill>
                <a:srgbClr val="002060"/>
              </a:solidFill>
            </a:rPr>
            <a:t>мотокіс</a:t>
          </a:r>
          <a:r>
            <a:rPr lang="uk-UA" sz="1600" b="0" kern="1200" dirty="0">
              <a:solidFill>
                <a:srgbClr val="002060"/>
              </a:solidFill>
            </a:rPr>
            <a:t> – 43,036 </a:t>
          </a:r>
          <a:r>
            <a:rPr lang="uk-UA" sz="1600" b="0" kern="1200" dirty="0" err="1">
              <a:solidFill>
                <a:srgbClr val="002060"/>
              </a:solidFill>
            </a:rPr>
            <a:t>тис.грн</a:t>
          </a:r>
          <a:r>
            <a:rPr lang="uk-UA" sz="1600" b="0" kern="1200" dirty="0">
              <a:solidFill>
                <a:srgbClr val="002060"/>
              </a:solidFill>
            </a:rPr>
            <a:t>, придбання стел с. Качанове, с. </a:t>
          </a:r>
          <a:r>
            <a:rPr lang="uk-UA" sz="1600" b="0" kern="1200" dirty="0" err="1">
              <a:solidFill>
                <a:srgbClr val="002060"/>
              </a:solidFill>
            </a:rPr>
            <a:t>Новоселівка</a:t>
          </a:r>
          <a:r>
            <a:rPr lang="uk-UA" sz="1600" b="0" kern="1200" dirty="0">
              <a:solidFill>
                <a:srgbClr val="002060"/>
              </a:solidFill>
            </a:rPr>
            <a:t> – 33,000 </a:t>
          </a:r>
          <a:r>
            <a:rPr lang="uk-UA" sz="1600" b="0" kern="1200" dirty="0" err="1">
              <a:solidFill>
                <a:srgbClr val="002060"/>
              </a:solidFill>
            </a:rPr>
            <a:t>тис.грн</a:t>
          </a:r>
          <a:r>
            <a:rPr lang="uk-UA" sz="1600" b="0" kern="1200" dirty="0">
              <a:solidFill>
                <a:srgbClr val="002060"/>
              </a:solidFill>
            </a:rPr>
            <a:t>, придбання глибинного насоса – 32,200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400" b="0" kern="1200" dirty="0">
            <a:solidFill>
              <a:srgbClr val="002060"/>
            </a:solidFill>
          </a:endParaRPr>
        </a:p>
      </dsp:txBody>
      <dsp:txXfrm rot="-5400000">
        <a:off x="1459965" y="201047"/>
        <a:ext cx="7053771" cy="3707824"/>
      </dsp:txXfrm>
    </dsp:sp>
    <dsp:sp modelId="{756FCF28-19C9-476D-9241-5C08610F6C63}">
      <dsp:nvSpPr>
        <dsp:cNvPr id="0" name=""/>
        <dsp:cNvSpPr/>
      </dsp:nvSpPr>
      <dsp:spPr>
        <a:xfrm>
          <a:off x="2872" y="428629"/>
          <a:ext cx="1593888" cy="3252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Програма фінансова підтримка </a:t>
          </a:r>
          <a:r>
            <a:rPr lang="uk-UA" sz="1600" b="1" kern="1200" dirty="0" err="1"/>
            <a:t>КП</a:t>
          </a:r>
          <a:r>
            <a:rPr lang="uk-UA" sz="1600" b="1" kern="1200" dirty="0"/>
            <a:t> «Сергіївське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5 010,337 тис.грн</a:t>
          </a:r>
        </a:p>
      </dsp:txBody>
      <dsp:txXfrm>
        <a:off x="80679" y="506436"/>
        <a:ext cx="1438274" cy="3097045"/>
      </dsp:txXfrm>
    </dsp:sp>
    <dsp:sp modelId="{D1F5E2DE-70FB-4B16-887C-A9F78807E9D3}">
      <dsp:nvSpPr>
        <dsp:cNvPr id="0" name=""/>
        <dsp:cNvSpPr/>
      </dsp:nvSpPr>
      <dsp:spPr>
        <a:xfrm rot="5400000">
          <a:off x="4639068" y="1542919"/>
          <a:ext cx="1179008" cy="72510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>
              <a:solidFill>
                <a:srgbClr val="002060"/>
              </a:solidFill>
            </a:rPr>
            <a:t>Отримано та використано з сільського бюджету </a:t>
          </a:r>
          <a:r>
            <a:rPr lang="uk-UA" sz="1600" b="1" kern="1200" dirty="0">
              <a:solidFill>
                <a:srgbClr val="002060"/>
              </a:solidFill>
            </a:rPr>
            <a:t>795,270 </a:t>
          </a:r>
          <a:r>
            <a:rPr lang="uk-UA" sz="1600" b="1" kern="1200" dirty="0" err="1">
              <a:solidFill>
                <a:srgbClr val="002060"/>
              </a:solidFill>
            </a:rPr>
            <a:t>тис.грн</a:t>
          </a:r>
          <a:r>
            <a:rPr lang="uk-UA" sz="1600" kern="1200" dirty="0">
              <a:solidFill>
                <a:srgbClr val="002060"/>
              </a:solidFill>
            </a:rPr>
            <a:t>. з них : з/плата – </a:t>
          </a:r>
          <a:r>
            <a:rPr lang="uk-UA" sz="1600" b="1" kern="1200" dirty="0">
              <a:solidFill>
                <a:srgbClr val="002060"/>
              </a:solidFill>
            </a:rPr>
            <a:t>438,366 </a:t>
          </a:r>
          <a:r>
            <a:rPr lang="uk-UA" sz="1600" b="1" kern="1200" dirty="0" err="1">
              <a:solidFill>
                <a:srgbClr val="002060"/>
              </a:solidFill>
            </a:rPr>
            <a:t>тис.грн</a:t>
          </a:r>
          <a:r>
            <a:rPr lang="uk-UA" sz="1600" kern="1200" dirty="0">
              <a:solidFill>
                <a:srgbClr val="002060"/>
              </a:solidFill>
            </a:rPr>
            <a:t>, нарахування на з/п </a:t>
          </a:r>
          <a:r>
            <a:rPr lang="uk-UA" sz="1600" b="1" kern="1200" dirty="0">
              <a:solidFill>
                <a:srgbClr val="002060"/>
              </a:solidFill>
            </a:rPr>
            <a:t>102,313</a:t>
          </a:r>
          <a:r>
            <a:rPr lang="uk-UA" sz="1600" kern="1200" dirty="0">
              <a:solidFill>
                <a:srgbClr val="002060"/>
              </a:solidFill>
            </a:rPr>
            <a:t> </a:t>
          </a:r>
          <a:r>
            <a:rPr lang="uk-UA" sz="1600" kern="1200" dirty="0" err="1">
              <a:solidFill>
                <a:srgbClr val="002060"/>
              </a:solidFill>
            </a:rPr>
            <a:t>тис.грн</a:t>
          </a:r>
          <a:r>
            <a:rPr lang="uk-UA" sz="1600" kern="1200" dirty="0">
              <a:solidFill>
                <a:srgbClr val="002060"/>
              </a:solidFill>
            </a:rPr>
            <a:t>, предмети, обладнання </a:t>
          </a:r>
          <a:r>
            <a:rPr lang="uk-UA" sz="1600" kern="1200" dirty="0" err="1">
              <a:solidFill>
                <a:srgbClr val="002060"/>
              </a:solidFill>
            </a:rPr>
            <a:t>матеріали-</a:t>
          </a:r>
          <a:r>
            <a:rPr lang="uk-UA" sz="1600" kern="1200" dirty="0">
              <a:solidFill>
                <a:srgbClr val="002060"/>
              </a:solidFill>
            </a:rPr>
            <a:t> </a:t>
          </a:r>
          <a:r>
            <a:rPr lang="uk-UA" sz="1600" b="1" kern="1200" dirty="0">
              <a:solidFill>
                <a:srgbClr val="002060"/>
              </a:solidFill>
            </a:rPr>
            <a:t>232,790</a:t>
          </a:r>
          <a:r>
            <a:rPr lang="uk-UA" sz="1600" kern="1200" dirty="0">
              <a:solidFill>
                <a:srgbClr val="002060"/>
              </a:solidFill>
            </a:rPr>
            <a:t> </a:t>
          </a:r>
          <a:r>
            <a:rPr lang="uk-UA" sz="1600" kern="1200" dirty="0" err="1">
              <a:solidFill>
                <a:srgbClr val="002060"/>
              </a:solidFill>
            </a:rPr>
            <a:t>тис.грн</a:t>
          </a:r>
          <a:r>
            <a:rPr lang="uk-UA" sz="1600" kern="1200" dirty="0">
              <a:solidFill>
                <a:srgbClr val="002060"/>
              </a:solidFill>
            </a:rPr>
            <a:t>, оплата послуг </a:t>
          </a:r>
          <a:r>
            <a:rPr lang="uk-UA" sz="1600" b="1" kern="1200" dirty="0">
              <a:solidFill>
                <a:srgbClr val="002060"/>
              </a:solidFill>
            </a:rPr>
            <a:t>21,800</a:t>
          </a:r>
          <a:r>
            <a:rPr lang="uk-UA" sz="1600" kern="1200" dirty="0">
              <a:solidFill>
                <a:srgbClr val="002060"/>
              </a:solidFill>
            </a:rPr>
            <a:t> </a:t>
          </a:r>
          <a:r>
            <a:rPr lang="uk-UA" sz="1600" kern="1200" dirty="0" err="1">
              <a:solidFill>
                <a:srgbClr val="002060"/>
              </a:solidFill>
            </a:rPr>
            <a:t>тис.грн</a:t>
          </a:r>
          <a:endParaRPr lang="uk-UA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600" kern="1200" dirty="0">
            <a:solidFill>
              <a:srgbClr val="002060"/>
            </a:solidFill>
          </a:endParaRPr>
        </a:p>
      </dsp:txBody>
      <dsp:txXfrm rot="-5400000">
        <a:off x="1603034" y="4636507"/>
        <a:ext cx="7193523" cy="1063900"/>
      </dsp:txXfrm>
    </dsp:sp>
    <dsp:sp modelId="{FE750E60-B6AD-4930-97F8-56FE08629A6B}">
      <dsp:nvSpPr>
        <dsp:cNvPr id="0" name=""/>
        <dsp:cNvSpPr/>
      </dsp:nvSpPr>
      <dsp:spPr>
        <a:xfrm>
          <a:off x="2872" y="4122297"/>
          <a:ext cx="1600160" cy="2092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Програма фінансова підтримка СКП </a:t>
          </a:r>
          <a:r>
            <a:rPr lang="uk-UA" sz="1600" kern="1200" dirty="0" err="1"/>
            <a:t>“Добробут”</a:t>
          </a:r>
          <a:endParaRPr lang="uk-U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795,270 </a:t>
          </a:r>
          <a:r>
            <a:rPr lang="uk-UA" sz="1600" kern="1200" dirty="0" err="1"/>
            <a:t>тис.грн</a:t>
          </a:r>
          <a:endParaRPr lang="uk-UA" sz="1600" kern="1200" dirty="0"/>
        </a:p>
      </dsp:txBody>
      <dsp:txXfrm>
        <a:off x="80985" y="4200410"/>
        <a:ext cx="1443934" cy="1936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90E4D-5DF4-464D-BA5A-A25CBC45B471}">
      <dsp:nvSpPr>
        <dsp:cNvPr id="0" name=""/>
        <dsp:cNvSpPr/>
      </dsp:nvSpPr>
      <dsp:spPr>
        <a:xfrm>
          <a:off x="1158" y="272029"/>
          <a:ext cx="2897382" cy="2742089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100" kern="1200" dirty="0"/>
        </a:p>
      </dsp:txBody>
      <dsp:txXfrm rot="16200000">
        <a:off x="-833359" y="1106547"/>
        <a:ext cx="2248513" cy="579476"/>
      </dsp:txXfrm>
    </dsp:sp>
    <dsp:sp modelId="{664F3592-0CFE-44D6-B676-729D2CD1108C}">
      <dsp:nvSpPr>
        <dsp:cNvPr id="0" name=""/>
        <dsp:cNvSpPr/>
      </dsp:nvSpPr>
      <dsp:spPr>
        <a:xfrm>
          <a:off x="536242" y="272029"/>
          <a:ext cx="2158550" cy="274208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Проведення змагань, та винагорода за участь в змаганнях – 30,000 </a:t>
          </a:r>
          <a:r>
            <a:rPr lang="uk-UA" sz="240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тис.грн</a:t>
          </a:r>
          <a:endParaRPr lang="uk-UA" sz="2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36242" y="272029"/>
        <a:ext cx="2158550" cy="2742089"/>
      </dsp:txXfrm>
    </dsp:sp>
    <dsp:sp modelId="{8189ED5F-30B1-4549-A326-A8DA5026248B}">
      <dsp:nvSpPr>
        <dsp:cNvPr id="0" name=""/>
        <dsp:cNvSpPr/>
      </dsp:nvSpPr>
      <dsp:spPr>
        <a:xfrm>
          <a:off x="2978518" y="272029"/>
          <a:ext cx="2285074" cy="2742089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100" kern="1200" dirty="0"/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100" kern="1200" dirty="0"/>
        </a:p>
      </dsp:txBody>
      <dsp:txXfrm rot="16200000">
        <a:off x="2082769" y="1167778"/>
        <a:ext cx="2248513" cy="457014"/>
      </dsp:txXfrm>
    </dsp:sp>
    <dsp:sp modelId="{A45E769E-BC1F-4ACA-B26D-1757127E4A19}">
      <dsp:nvSpPr>
        <dsp:cNvPr id="0" name=""/>
        <dsp:cNvSpPr/>
      </dsp:nvSpPr>
      <dsp:spPr>
        <a:xfrm rot="5400000">
          <a:off x="2788512" y="2450688"/>
          <a:ext cx="402863" cy="34276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AE186-6670-4285-987C-AD3D391D2D7E}">
      <dsp:nvSpPr>
        <dsp:cNvPr id="0" name=""/>
        <dsp:cNvSpPr/>
      </dsp:nvSpPr>
      <dsp:spPr>
        <a:xfrm>
          <a:off x="3435533" y="272029"/>
          <a:ext cx="1702380" cy="274208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Придбання спорт інвентарю – 5,000 </a:t>
          </a:r>
          <a:r>
            <a:rPr lang="uk-UA" sz="240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тис.грн</a:t>
          </a:r>
          <a:endParaRPr lang="uk-UA" sz="2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435533" y="272029"/>
        <a:ext cx="1702380" cy="2742089"/>
      </dsp:txXfrm>
    </dsp:sp>
    <dsp:sp modelId="{C8E657F7-D52B-4AFE-AC20-8E0BF2AD365C}">
      <dsp:nvSpPr>
        <dsp:cNvPr id="0" name=""/>
        <dsp:cNvSpPr/>
      </dsp:nvSpPr>
      <dsp:spPr>
        <a:xfrm>
          <a:off x="5343570" y="272029"/>
          <a:ext cx="2442013" cy="2742089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100" kern="1200" dirty="0"/>
        </a:p>
      </dsp:txBody>
      <dsp:txXfrm rot="16200000">
        <a:off x="4463515" y="1152084"/>
        <a:ext cx="2248513" cy="488402"/>
      </dsp:txXfrm>
    </dsp:sp>
    <dsp:sp modelId="{445FF179-83F1-4EE9-AB3A-6D8115FBD668}">
      <dsp:nvSpPr>
        <dsp:cNvPr id="0" name=""/>
        <dsp:cNvSpPr/>
      </dsp:nvSpPr>
      <dsp:spPr>
        <a:xfrm rot="5400000">
          <a:off x="5153563" y="2450688"/>
          <a:ext cx="402863" cy="34276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31DAD-4761-4B61-A468-7BBF2095593D}">
      <dsp:nvSpPr>
        <dsp:cNvPr id="0" name=""/>
        <dsp:cNvSpPr/>
      </dsp:nvSpPr>
      <dsp:spPr>
        <a:xfrm>
          <a:off x="5820595" y="272029"/>
          <a:ext cx="1819299" cy="274208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Футбольна форма – 5,500 </a:t>
          </a:r>
          <a:r>
            <a:rPr lang="uk-UA" sz="240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тис.грн</a:t>
          </a:r>
          <a:endParaRPr lang="uk-UA" sz="2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820595" y="272029"/>
        <a:ext cx="1819299" cy="2742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9A050-16EB-4CDF-95A7-E1D3E4615002}">
      <dsp:nvSpPr>
        <dsp:cNvPr id="0" name=""/>
        <dsp:cNvSpPr/>
      </dsp:nvSpPr>
      <dsp:spPr>
        <a:xfrm rot="5400000">
          <a:off x="5164692" y="-1968196"/>
          <a:ext cx="1260964" cy="5532158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Саджанці ялівця – 3,600 </a:t>
          </a:r>
          <a:r>
            <a:rPr lang="uk-UA" sz="1800" kern="1200" dirty="0" err="1"/>
            <a:t>грн</a:t>
          </a:r>
          <a:r>
            <a:rPr lang="uk-UA" sz="1800" kern="1200" dirty="0"/>
            <a:t>, опори ЛЕП – 48,843 </a:t>
          </a:r>
          <a:r>
            <a:rPr lang="uk-UA" sz="1800" kern="1200" dirty="0" err="1"/>
            <a:t>грн</a:t>
          </a:r>
          <a:r>
            <a:rPr lang="uk-UA" sz="1800" kern="1200" dirty="0"/>
            <a:t>, за провід СИП – 15,032  </a:t>
          </a:r>
          <a:r>
            <a:rPr lang="uk-UA" sz="1800" kern="1200" dirty="0" err="1"/>
            <a:t>грн</a:t>
          </a:r>
          <a:endParaRPr lang="uk-UA" sz="1800" kern="1200" dirty="0"/>
        </a:p>
      </dsp:txBody>
      <dsp:txXfrm rot="-5400000">
        <a:off x="3029096" y="228955"/>
        <a:ext cx="5470603" cy="1137854"/>
      </dsp:txXfrm>
    </dsp:sp>
    <dsp:sp modelId="{3FF14041-C635-477E-B76A-DA6ACF322985}">
      <dsp:nvSpPr>
        <dsp:cNvPr id="0" name=""/>
        <dsp:cNvSpPr/>
      </dsp:nvSpPr>
      <dsp:spPr>
        <a:xfrm>
          <a:off x="0" y="83"/>
          <a:ext cx="3111839" cy="157620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Предмети, матеріали, обладнання та інвентар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86,152 тис.грн</a:t>
          </a:r>
        </a:p>
      </dsp:txBody>
      <dsp:txXfrm>
        <a:off x="76944" y="77027"/>
        <a:ext cx="2957951" cy="1422317"/>
      </dsp:txXfrm>
    </dsp:sp>
    <dsp:sp modelId="{4AAF67CA-FC20-4EEA-81F3-1F0593CF8F38}">
      <dsp:nvSpPr>
        <dsp:cNvPr id="0" name=""/>
        <dsp:cNvSpPr/>
      </dsp:nvSpPr>
      <dsp:spPr>
        <a:xfrm rot="5400000">
          <a:off x="4929279" y="-165379"/>
          <a:ext cx="1885797" cy="5526756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/>
            <a:t>Вуличне освітлення (с. Розбишівка, с. Сергіївка, с. Качанове) – 424,601 тис.грн, послуги по ремонту сцени с. Сергіївка – 30,900 тис.грн, послуги по ремонту тротуару  парк с. Сергіївка – 49,979 тис.грн, спортивний майданчик – 45,813 тис.грн</a:t>
          </a:r>
        </a:p>
      </dsp:txBody>
      <dsp:txXfrm rot="-5400000">
        <a:off x="3108800" y="1747157"/>
        <a:ext cx="5434699" cy="1701683"/>
      </dsp:txXfrm>
    </dsp:sp>
    <dsp:sp modelId="{056C173E-88AA-439E-9C78-0A956BB10C2E}">
      <dsp:nvSpPr>
        <dsp:cNvPr id="0" name=""/>
        <dsp:cNvSpPr/>
      </dsp:nvSpPr>
      <dsp:spPr>
        <a:xfrm>
          <a:off x="0" y="1809895"/>
          <a:ext cx="3108800" cy="1576205"/>
        </a:xfrm>
        <a:prstGeom prst="roundRect">
          <a:avLst/>
        </a:prstGeom>
        <a:solidFill>
          <a:schemeClr val="accent3">
            <a:shade val="50000"/>
            <a:hueOff val="257519"/>
            <a:satOff val="14706"/>
            <a:lumOff val="262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Оплата послуг (крім комунальних) 961,173 тис.грн</a:t>
          </a:r>
        </a:p>
      </dsp:txBody>
      <dsp:txXfrm>
        <a:off x="76944" y="1886839"/>
        <a:ext cx="2954912" cy="1422317"/>
      </dsp:txXfrm>
    </dsp:sp>
    <dsp:sp modelId="{76178615-7578-41EA-9D02-65D0F1CAC1DE}">
      <dsp:nvSpPr>
        <dsp:cNvPr id="0" name=""/>
        <dsp:cNvSpPr/>
      </dsp:nvSpPr>
      <dsp:spPr>
        <a:xfrm rot="5400000">
          <a:off x="5034607" y="1654004"/>
          <a:ext cx="1595183" cy="5526756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/>
            <a:t> придбано 2 комплекти трактора МТЗ 82.1 з навісним обладнанням (косарка ротаційна, </a:t>
          </a:r>
          <a:r>
            <a:rPr lang="uk-UA" sz="1600" kern="1200" dirty="0" err="1"/>
            <a:t>швидкоз’ємний</a:t>
          </a:r>
          <a:r>
            <a:rPr lang="uk-UA" sz="1600" kern="1200" dirty="0"/>
            <a:t> фронтальний навантажувач, причіп тракторний) 1946,400 тис.грн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/>
            <a:t> подрібнювач деревини АРМ-900 – 327,500 тис.грн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/>
            <a:t>Самоскид – 1398,000 тис.грн </a:t>
          </a:r>
        </a:p>
      </dsp:txBody>
      <dsp:txXfrm rot="-5400000">
        <a:off x="3068821" y="3697660"/>
        <a:ext cx="5448886" cy="1439443"/>
      </dsp:txXfrm>
    </dsp:sp>
    <dsp:sp modelId="{57938F6C-6A84-4B3C-AD6F-543E3B806719}">
      <dsp:nvSpPr>
        <dsp:cNvPr id="0" name=""/>
        <dsp:cNvSpPr/>
      </dsp:nvSpPr>
      <dsp:spPr>
        <a:xfrm>
          <a:off x="0" y="3629196"/>
          <a:ext cx="3108800" cy="1576205"/>
        </a:xfrm>
        <a:prstGeom prst="roundRect">
          <a:avLst/>
        </a:prstGeom>
        <a:solidFill>
          <a:schemeClr val="accent3">
            <a:shade val="50000"/>
            <a:hueOff val="257519"/>
            <a:satOff val="14706"/>
            <a:lumOff val="262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tx1"/>
              </a:solidFill>
            </a:rPr>
            <a:t>Придбання обладнання, предметів довгострокового користування 3671,900 тис.грн</a:t>
          </a:r>
        </a:p>
      </dsp:txBody>
      <dsp:txXfrm>
        <a:off x="76944" y="3706140"/>
        <a:ext cx="2954912" cy="1422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Про стан виконання Програм за 2021 рік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928802"/>
            <a:ext cx="7175351" cy="2996655"/>
          </a:xfrm>
          <a:ln>
            <a:noFill/>
          </a:ln>
          <a:effectLst/>
        </p:spPr>
        <p:txBody>
          <a:bodyPr/>
          <a:lstStyle/>
          <a:p>
            <a:pPr algn="ctr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стан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Плану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Сергіївської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сільської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2021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обмін\ge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42852"/>
            <a:ext cx="1571636" cy="183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215183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14290"/>
            <a:ext cx="9144000" cy="278608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 algn="ctr" defTabSz="457200">
              <a:spcBef>
                <a:spcPts val="0"/>
              </a:spcBef>
              <a:buNone/>
            </a:pPr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Поточний середній ремонт проїжджої частини дороги загального користування по вул. Гадяцька в с. Качанове  - 698,999 тис. грн.</a:t>
            </a:r>
          </a:p>
          <a:p>
            <a:pPr marL="0" lvl="0" indent="0" algn="ctr" defTabSz="457200">
              <a:spcBef>
                <a:spcPts val="0"/>
              </a:spcBef>
              <a:buNone/>
            </a:pPr>
            <a:endParaRPr lang="uk-U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defTabSz="457200">
              <a:spcBef>
                <a:spcPts val="0"/>
              </a:spcBef>
              <a:buNone/>
            </a:pPr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Поточний середній ремонт проїжджої частини дороги загального користування по вул. Центральна в с. Качанове – 789,900 тис. грн.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2" descr="C:\Users\user\Desktop\241891810_1993933550764532_879936203495916019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948186"/>
            <a:ext cx="3500462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user\Desktop\242031180_1993933604097860_894295516154064233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674" y="2982015"/>
            <a:ext cx="373274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46294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232976"/>
              </p:ext>
            </p:extLst>
          </p:nvPr>
        </p:nvGraphicFramePr>
        <p:xfrm>
          <a:off x="0" y="1396997"/>
          <a:ext cx="9144000" cy="546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0891">
                <a:tc>
                  <a:txBody>
                    <a:bodyPr/>
                    <a:lstStyle/>
                    <a:p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Місцевий бюджет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Агенція місцевих доріг Полтавської області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891">
                <a:tc>
                  <a:txBody>
                    <a:bodyPr/>
                    <a:lstStyle/>
                    <a:p>
                      <a:r>
                        <a:rPr lang="uk-UA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Погарщина-Качанове-Новоселівка</a:t>
                      </a:r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5 000 000</a:t>
                      </a:r>
                      <a:r>
                        <a:rPr lang="uk-UA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млн. </a:t>
                      </a:r>
                      <a:r>
                        <a:rPr lang="uk-UA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2 750 000 млн. </a:t>
                      </a:r>
                      <a:r>
                        <a:rPr lang="uk-UA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610"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Межа області Розбишівка Т1705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9610">
                <a:tc>
                  <a:txBody>
                    <a:bodyPr/>
                    <a:lstStyle/>
                    <a:p>
                      <a:r>
                        <a:rPr lang="uk-UA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Лободіно-Осняги-Харківці</a:t>
                      </a:r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3" y="285728"/>
            <a:ext cx="8091518" cy="1000132"/>
          </a:xfrm>
        </p:spPr>
        <p:txBody>
          <a:bodyPr/>
          <a:lstStyle/>
          <a:p>
            <a:pPr algn="ctr">
              <a:buNone/>
            </a:pPr>
            <a:r>
              <a:rPr lang="uk-UA" sz="3200" dirty="0"/>
              <a:t>Агенція місцевих доріг Полтавської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9333681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95019"/>
            <a:ext cx="735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ЖИТЛОВО-КОМУНАЛЬНЕ ГОСПОДАРСТВО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50137814"/>
              </p:ext>
            </p:extLst>
          </p:nvPr>
        </p:nvGraphicFramePr>
        <p:xfrm>
          <a:off x="142844" y="642918"/>
          <a:ext cx="8856984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123403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0641" y="1357298"/>
            <a:ext cx="1797723" cy="54155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88" y="1428736"/>
            <a:ext cx="1726245" cy="531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28" y="1428736"/>
            <a:ext cx="1711782" cy="527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34" y="1500174"/>
            <a:ext cx="1611112" cy="520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309398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Соціальний захист та соціальне забезпечення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369" y="3643314"/>
            <a:ext cx="16428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</a:rPr>
              <a:t>Програма </a:t>
            </a:r>
            <a:r>
              <a:rPr lang="uk-UA" sz="1600" b="1" dirty="0" err="1">
                <a:solidFill>
                  <a:srgbClr val="002060"/>
                </a:solidFill>
              </a:rPr>
              <a:t>“Соціальний</a:t>
            </a:r>
            <a:r>
              <a:rPr lang="uk-UA" sz="1600" b="1" dirty="0">
                <a:solidFill>
                  <a:srgbClr val="002060"/>
                </a:solidFill>
              </a:rPr>
              <a:t> захист дітей-сиріт та дітей, позбавлених батьківського піклування на суму</a:t>
            </a:r>
          </a:p>
          <a:p>
            <a:pPr algn="ctr"/>
            <a:r>
              <a:rPr lang="uk-UA" sz="1600" b="1" dirty="0">
                <a:solidFill>
                  <a:srgbClr val="002060"/>
                </a:solidFill>
              </a:rPr>
              <a:t>7,500 тис.грн</a:t>
            </a:r>
            <a:r>
              <a:rPr lang="uk-UA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972" y="3571876"/>
            <a:ext cx="19442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</a:rPr>
              <a:t>Програма компенсаційні виплати на пільговий проїзд автомобільним транспортом окремим категоріям населення на 2021 рік</a:t>
            </a:r>
          </a:p>
          <a:p>
            <a:pPr algn="ctr"/>
            <a:r>
              <a:rPr lang="uk-UA" sz="1600" b="1" dirty="0">
                <a:solidFill>
                  <a:srgbClr val="002060"/>
                </a:solidFill>
              </a:rPr>
              <a:t>на суму </a:t>
            </a:r>
          </a:p>
          <a:p>
            <a:pPr algn="ctr"/>
            <a:r>
              <a:rPr lang="uk-UA" sz="1600" b="1" dirty="0">
                <a:solidFill>
                  <a:srgbClr val="002060"/>
                </a:solidFill>
              </a:rPr>
              <a:t>486,065 тис. грн</a:t>
            </a:r>
            <a:r>
              <a:rPr lang="uk-UA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3289" y="3529663"/>
            <a:ext cx="1564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</a:rPr>
              <a:t>Програма </a:t>
            </a:r>
            <a:r>
              <a:rPr lang="uk-UA" sz="1600" b="1" dirty="0" err="1">
                <a:solidFill>
                  <a:srgbClr val="002060"/>
                </a:solidFill>
              </a:rPr>
              <a:t>“Пільгове</a:t>
            </a:r>
            <a:r>
              <a:rPr lang="uk-UA" sz="1600" b="1" dirty="0">
                <a:solidFill>
                  <a:srgbClr val="002060"/>
                </a:solidFill>
              </a:rPr>
              <a:t> медичне обслуговування осіб, які постраждали внаслідок Чорнобильської </a:t>
            </a:r>
            <a:r>
              <a:rPr lang="uk-UA" sz="1600" b="1" dirty="0" err="1">
                <a:solidFill>
                  <a:srgbClr val="002060"/>
                </a:solidFill>
              </a:rPr>
              <a:t>катастрофи”</a:t>
            </a:r>
            <a:r>
              <a:rPr lang="uk-UA" sz="1600" b="1" dirty="0">
                <a:solidFill>
                  <a:srgbClr val="002060"/>
                </a:solidFill>
              </a:rPr>
              <a:t> на суму 11,985 </a:t>
            </a:r>
            <a:r>
              <a:rPr lang="uk-UA" sz="1600" b="1" dirty="0" err="1">
                <a:solidFill>
                  <a:srgbClr val="002060"/>
                </a:solidFill>
              </a:rPr>
              <a:t>тис.грн</a:t>
            </a:r>
            <a:endParaRPr lang="uk-UA" sz="1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62" y="1500174"/>
            <a:ext cx="1639266" cy="517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57884" y="3500438"/>
            <a:ext cx="14287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</a:rPr>
              <a:t>Програма </a:t>
            </a:r>
            <a:r>
              <a:rPr lang="uk-UA" sz="1600" b="1" dirty="0" err="1">
                <a:solidFill>
                  <a:srgbClr val="002060"/>
                </a:solidFill>
              </a:rPr>
              <a:t>“Компенсація</a:t>
            </a:r>
            <a:r>
              <a:rPr lang="uk-UA" sz="1600" b="1" dirty="0">
                <a:solidFill>
                  <a:srgbClr val="002060"/>
                </a:solidFill>
              </a:rPr>
              <a:t> фізичним особам, які надають соціальні послуги “ на суму 79,073 тис.грн.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29520" y="3571876"/>
            <a:ext cx="15166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</a:rPr>
              <a:t>Програма розвитку надання соціальних послуг у </a:t>
            </a:r>
            <a:r>
              <a:rPr lang="uk-UA" sz="1600" b="1" dirty="0" err="1">
                <a:solidFill>
                  <a:srgbClr val="002060"/>
                </a:solidFill>
              </a:rPr>
              <a:t>Сергіївській</a:t>
            </a:r>
            <a:r>
              <a:rPr lang="uk-UA" sz="1600" b="1" dirty="0">
                <a:solidFill>
                  <a:srgbClr val="002060"/>
                </a:solidFill>
              </a:rPr>
              <a:t> ТГ на 2021 рік на суму </a:t>
            </a:r>
          </a:p>
          <a:p>
            <a:pPr algn="ctr"/>
            <a:r>
              <a:rPr lang="uk-UA" sz="1600" b="1" dirty="0">
                <a:solidFill>
                  <a:srgbClr val="002060"/>
                </a:solidFill>
              </a:rPr>
              <a:t>1356,581 </a:t>
            </a:r>
            <a:r>
              <a:rPr lang="uk-UA" sz="1600" b="1" dirty="0" err="1">
                <a:solidFill>
                  <a:srgbClr val="002060"/>
                </a:solidFill>
              </a:rPr>
              <a:t>тис.грн</a:t>
            </a:r>
            <a:r>
              <a:rPr lang="uk-UA" sz="1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97" y="2361888"/>
            <a:ext cx="1523499" cy="117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Ð£Ð»Ð¸ÑÐ° Ñ ÐºÑÐ°ÑÐ½ÑÐµ Ð´Ð²ÑÑÑÑÐ°Ð¶Ð½ÑÐµ Ð°Ð²ÑÐ¾Ð±ÑÑÑ â Ð¡ÑÐ¾ÐºÐ¾Ð²Ð¾Ðµ ÑÐ¾ÑÐ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9" y="2371174"/>
            <a:ext cx="1763925" cy="115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1569997149_f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2357430"/>
            <a:ext cx="1716387" cy="1170699"/>
          </a:xfrm>
          <a:prstGeom prst="rect">
            <a:avLst/>
          </a:prstGeom>
          <a:noFill/>
        </p:spPr>
      </p:pic>
      <p:pic>
        <p:nvPicPr>
          <p:cNvPr id="2051" name="Picture 3" descr="C:\Users\user\Desktop\7084433ceffe2a4bb81a38b416c95be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2357430"/>
            <a:ext cx="1643074" cy="1143008"/>
          </a:xfrm>
          <a:prstGeom prst="rect">
            <a:avLst/>
          </a:prstGeom>
          <a:noFill/>
        </p:spPr>
      </p:pic>
      <p:pic>
        <p:nvPicPr>
          <p:cNvPr id="11" name="Picture 4" descr="C:\Users\user\Desktop\pro-kompensatsiyu-fizychnym-osobam-yaki-nadayut-sotsialni-posluhy-photo-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2285992"/>
            <a:ext cx="1571636" cy="114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119670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608196"/>
            <a:ext cx="381642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У 2021 році оздоровлено 22 дітей пільгових категорій</a:t>
            </a:r>
          </a:p>
          <a:p>
            <a:pPr algn="ctr"/>
            <a:endParaRPr lang="uk-UA" dirty="0"/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 flipH="1">
            <a:off x="611560" y="3192372"/>
            <a:ext cx="15481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>
            <a:off x="2159732" y="3192372"/>
            <a:ext cx="15481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-28600" y="4005064"/>
            <a:ext cx="180020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14 місцевий бюджет</a:t>
            </a:r>
          </a:p>
        </p:txBody>
      </p:sp>
      <p:sp>
        <p:nvSpPr>
          <p:cNvPr id="11" name="Овал 10"/>
          <p:cNvSpPr/>
          <p:nvPr/>
        </p:nvSpPr>
        <p:spPr>
          <a:xfrm>
            <a:off x="2807804" y="4005064"/>
            <a:ext cx="180020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8 обласний бюджет</a:t>
            </a:r>
          </a:p>
        </p:txBody>
      </p:sp>
      <p:pic>
        <p:nvPicPr>
          <p:cNvPr id="6146" name="Picture 2" descr="D:\фото\20953346_2024426047843644_174166050955073263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811" y="1700742"/>
            <a:ext cx="3931929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\Фото\2019\изображение_viber_2019-06-12_10-22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86" y="4275348"/>
            <a:ext cx="3928953" cy="25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43931" cy="1071570"/>
          </a:xfrm>
        </p:spPr>
        <p:txBody>
          <a:bodyPr/>
          <a:lstStyle/>
          <a:p>
            <a:pPr algn="ctr">
              <a:buNone/>
            </a:pPr>
            <a:r>
              <a:rPr lang="uk-UA" sz="2800" dirty="0"/>
              <a:t>Програма </a:t>
            </a:r>
            <a:r>
              <a:rPr lang="uk-UA" sz="2800" dirty="0" err="1"/>
              <a:t>“Оздоровлення</a:t>
            </a:r>
            <a:r>
              <a:rPr lang="uk-UA" sz="2800" dirty="0"/>
              <a:t> та відпочинок </a:t>
            </a:r>
            <a:r>
              <a:rPr lang="uk-UA" sz="2800" dirty="0" err="1"/>
              <a:t>дітей”</a:t>
            </a:r>
            <a:r>
              <a:rPr lang="uk-UA" sz="2800" dirty="0"/>
              <a:t> 78,246 </a:t>
            </a:r>
            <a:r>
              <a:rPr lang="uk-UA" sz="2800" dirty="0" err="1"/>
              <a:t>грн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607562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134015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dirty="0"/>
              <a:t>Програма </a:t>
            </a:r>
            <a:r>
              <a:rPr lang="uk-UA" b="1" dirty="0" err="1"/>
              <a:t>“Підтримки</a:t>
            </a:r>
            <a:r>
              <a:rPr lang="uk-UA" b="1" dirty="0"/>
              <a:t> </a:t>
            </a:r>
            <a:r>
              <a:rPr lang="uk-UA" b="1" dirty="0" err="1"/>
              <a:t>народжуваності”</a:t>
            </a:r>
            <a:r>
              <a:rPr lang="uk-UA" b="1" dirty="0"/>
              <a:t> 110,000 </a:t>
            </a:r>
            <a:r>
              <a:rPr lang="uk-UA" b="1" dirty="0" err="1"/>
              <a:t>тис.грн</a:t>
            </a:r>
            <a:endParaRPr lang="uk-UA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1197282"/>
          </a:xfrm>
        </p:spPr>
        <p:txBody>
          <a:bodyPr/>
          <a:lstStyle/>
          <a:p>
            <a:pPr>
              <a:buNone/>
            </a:pPr>
            <a:r>
              <a:rPr lang="uk-UA" dirty="0"/>
              <a:t>Програма </a:t>
            </a:r>
            <a:r>
              <a:rPr lang="uk-UA" dirty="0" err="1"/>
              <a:t>“Обдаровані</a:t>
            </a:r>
            <a:r>
              <a:rPr lang="uk-UA" dirty="0"/>
              <a:t> </a:t>
            </a:r>
            <a:r>
              <a:rPr lang="uk-UA" dirty="0" err="1"/>
              <a:t>діти”</a:t>
            </a:r>
            <a:r>
              <a:rPr lang="uk-UA" dirty="0"/>
              <a:t> 4,360 </a:t>
            </a:r>
            <a:r>
              <a:rPr lang="uk-UA" dirty="0" err="1"/>
              <a:t>тис.грн</a:t>
            </a:r>
            <a:endParaRPr lang="uk-UA" dirty="0"/>
          </a:p>
        </p:txBody>
      </p:sp>
      <p:pic>
        <p:nvPicPr>
          <p:cNvPr id="27651" name="Picture 3" descr="C:\Users\user\Desktop\630_360_1624089341-33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2921007" cy="2500330"/>
          </a:xfrm>
          <a:prstGeom prst="rect">
            <a:avLst/>
          </a:prstGeom>
          <a:noFill/>
        </p:spPr>
      </p:pic>
      <p:pic>
        <p:nvPicPr>
          <p:cNvPr id="27652" name="Picture 4" descr="C:\Users\us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0"/>
            <a:ext cx="3286148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121" cy="1785950"/>
          </a:xfrm>
        </p:spPr>
        <p:txBody>
          <a:bodyPr/>
          <a:lstStyle/>
          <a:p>
            <a:pPr algn="ctr">
              <a:buNone/>
            </a:pPr>
            <a:r>
              <a:rPr lang="uk-UA" sz="2800" dirty="0"/>
              <a:t>Програма забезпечення розроблення генеральних планів та іншої земельної документації населених пунктів </a:t>
            </a:r>
            <a:r>
              <a:rPr lang="uk-UA" sz="2800" dirty="0" err="1"/>
              <a:t>Сергіївської</a:t>
            </a:r>
            <a:r>
              <a:rPr lang="uk-UA" sz="2800" dirty="0"/>
              <a:t> </a:t>
            </a:r>
            <a:r>
              <a:rPr lang="uk-UA" sz="2800"/>
              <a:t>ТГ 298,407 </a:t>
            </a:r>
            <a:r>
              <a:rPr lang="uk-UA" sz="2800" dirty="0" err="1"/>
              <a:t>тис.грн</a:t>
            </a:r>
            <a:endParaRPr lang="uk-U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7" y="2143116"/>
            <a:ext cx="8429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sz="2400" dirty="0" err="1"/>
              <a:t>Відшкодування</a:t>
            </a:r>
            <a:r>
              <a:rPr lang="ru-RU" sz="2400" dirty="0"/>
              <a:t> </a:t>
            </a:r>
            <a:r>
              <a:rPr lang="ru-RU" sz="2400" dirty="0" err="1"/>
              <a:t>вітрат</a:t>
            </a:r>
            <a:r>
              <a:rPr lang="ru-RU" sz="2400" dirty="0"/>
              <a:t> на </a:t>
            </a:r>
            <a:r>
              <a:rPr lang="ru-RU" sz="2400" dirty="0" err="1"/>
              <a:t>підготовку</a:t>
            </a:r>
            <a:r>
              <a:rPr lang="ru-RU" sz="2400" dirty="0"/>
              <a:t> до земельного </a:t>
            </a:r>
            <a:r>
              <a:rPr lang="ru-RU" sz="2400" dirty="0" err="1"/>
              <a:t>аукціону</a:t>
            </a:r>
            <a:r>
              <a:rPr lang="ru-RU" sz="2400" dirty="0"/>
              <a:t> ПП </a:t>
            </a:r>
            <a:r>
              <a:rPr lang="ru-RU" sz="2400" dirty="0" err="1"/>
              <a:t>Імако</a:t>
            </a:r>
            <a:r>
              <a:rPr lang="ru-RU" sz="2400" dirty="0"/>
              <a:t> – 34,000 </a:t>
            </a:r>
            <a:r>
              <a:rPr lang="ru-RU" sz="2400" dirty="0" err="1"/>
              <a:t>тис.грн</a:t>
            </a:r>
            <a:endParaRPr lang="ru-RU" sz="2400" dirty="0"/>
          </a:p>
          <a:p>
            <a:pPr>
              <a:buFont typeface="Wingdings" pitchFamily="2" charset="2"/>
              <a:buChar char="v"/>
            </a:pPr>
            <a:r>
              <a:rPr lang="uk-UA" sz="2400" dirty="0"/>
              <a:t>Послуги  доступу до програмної продукції</a:t>
            </a:r>
            <a:r>
              <a:rPr lang="en-US" sz="2400" dirty="0"/>
              <a:t> V</a:t>
            </a:r>
            <a:r>
              <a:rPr lang="uk-UA" sz="2400" dirty="0"/>
              <a:t>курсі </a:t>
            </a:r>
            <a:r>
              <a:rPr lang="en-US" sz="2400" dirty="0" err="1"/>
              <a:t>Zemli</a:t>
            </a:r>
            <a:r>
              <a:rPr lang="uk-UA" sz="2400" dirty="0"/>
              <a:t> (аудит землі)  – 165,000 тис.грн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/>
              <a:t>Послуги</a:t>
            </a:r>
            <a:r>
              <a:rPr lang="ru-RU" sz="2400" dirty="0"/>
              <a:t> за </a:t>
            </a:r>
            <a:r>
              <a:rPr lang="ru-RU" sz="2400" dirty="0" err="1"/>
              <a:t>виготовлення</a:t>
            </a:r>
            <a:r>
              <a:rPr lang="ru-RU" sz="2400" dirty="0"/>
              <a:t>  </a:t>
            </a:r>
            <a:r>
              <a:rPr lang="ru-RU" sz="2400" dirty="0" err="1"/>
              <a:t>технічної</a:t>
            </a:r>
            <a:r>
              <a:rPr lang="ru-RU" sz="2400" dirty="0"/>
              <a:t> </a:t>
            </a:r>
            <a:r>
              <a:rPr lang="ru-RU" sz="2400" dirty="0" err="1"/>
              <a:t>документації</a:t>
            </a:r>
            <a:r>
              <a:rPr lang="ru-RU" sz="2400" dirty="0"/>
              <a:t> нормативно </a:t>
            </a:r>
            <a:r>
              <a:rPr lang="ru-RU" sz="2400" dirty="0" err="1"/>
              <a:t>грошової</a:t>
            </a:r>
            <a:r>
              <a:rPr lang="ru-RU" sz="2400" dirty="0"/>
              <a:t> </a:t>
            </a:r>
            <a:r>
              <a:rPr lang="ru-RU" sz="2400" dirty="0" err="1"/>
              <a:t>оцінки</a:t>
            </a:r>
            <a:r>
              <a:rPr lang="ru-RU" sz="2400" dirty="0"/>
              <a:t> земель с. </a:t>
            </a:r>
            <a:r>
              <a:rPr lang="ru-RU" sz="2400" dirty="0" err="1"/>
              <a:t>Веселе</a:t>
            </a:r>
            <a:r>
              <a:rPr lang="ru-RU" sz="2400" dirty="0"/>
              <a:t> – 29,106 </a:t>
            </a:r>
            <a:r>
              <a:rPr lang="ru-RU" sz="2400" dirty="0" err="1"/>
              <a:t>тис.грн</a:t>
            </a:r>
            <a:endParaRPr lang="ru-RU" sz="2400" dirty="0"/>
          </a:p>
          <a:p>
            <a:pPr>
              <a:buFont typeface="Wingdings" pitchFamily="2" charset="2"/>
              <a:buChar char="v"/>
            </a:pPr>
            <a:r>
              <a:rPr lang="ru-RU" sz="2400" dirty="0"/>
              <a:t> Проведено </a:t>
            </a:r>
            <a:r>
              <a:rPr lang="uk-UA" sz="2400" dirty="0"/>
              <a:t>і</a:t>
            </a:r>
            <a:r>
              <a:rPr lang="ru-RU" sz="2400" dirty="0" err="1"/>
              <a:t>нвентаризацію</a:t>
            </a:r>
            <a:r>
              <a:rPr lang="ru-RU" sz="2400" dirty="0"/>
              <a:t> </a:t>
            </a:r>
            <a:r>
              <a:rPr lang="ru-RU" sz="2400" dirty="0" err="1"/>
              <a:t>господарських</a:t>
            </a:r>
            <a:r>
              <a:rPr lang="ru-RU" sz="2400" dirty="0"/>
              <a:t> </a:t>
            </a:r>
            <a:r>
              <a:rPr lang="ru-RU" sz="2400" dirty="0" err="1"/>
              <a:t>дворів</a:t>
            </a:r>
            <a:r>
              <a:rPr lang="ru-RU" sz="2400" dirty="0"/>
              <a:t> с. </a:t>
            </a:r>
            <a:r>
              <a:rPr lang="ru-RU" sz="2400" dirty="0" err="1"/>
              <a:t>Розбишівка</a:t>
            </a:r>
            <a:r>
              <a:rPr lang="ru-RU" sz="2400" dirty="0"/>
              <a:t> </a:t>
            </a:r>
            <a:r>
              <a:rPr lang="uk-UA" sz="2400" dirty="0"/>
              <a:t>– 45,000 тис.грн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/>
              <a:t> Послуги з  охорони природного середовища с. Новоселівка – 25,301 тис.грн.</a:t>
            </a:r>
          </a:p>
          <a:p>
            <a:pPr>
              <a:buFont typeface="Wingdings" pitchFamily="2" charset="2"/>
              <a:buChar char="v"/>
            </a:pPr>
            <a:endParaRPr lang="uk-UA" sz="2400" dirty="0"/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8358213" cy="1071570"/>
          </a:xfrm>
        </p:spPr>
        <p:txBody>
          <a:bodyPr/>
          <a:lstStyle/>
          <a:p>
            <a:pPr algn="ctr">
              <a:buNone/>
            </a:pPr>
            <a:r>
              <a:rPr lang="uk-UA" sz="2400" dirty="0"/>
              <a:t>Програма розвиток фізичної культури і спорту в сільській місцевості  40,500 </a:t>
            </a:r>
            <a:r>
              <a:rPr lang="uk-UA" sz="2400" dirty="0" err="1"/>
              <a:t>тис.грн</a:t>
            </a:r>
            <a:endParaRPr lang="uk-UA" sz="24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1285860"/>
          <a:ext cx="778674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user\Desktop\249227409_4523022524451610_7086146602784638824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71942"/>
            <a:ext cx="5160000" cy="2786058"/>
          </a:xfrm>
          <a:prstGeom prst="snip1Rect">
            <a:avLst/>
          </a:prstGeom>
          <a:noFill/>
        </p:spPr>
      </p:pic>
      <p:pic>
        <p:nvPicPr>
          <p:cNvPr id="5" name="Picture 3" descr="C:\Users\user\Desktop\260944195_4611585285595333_5753250429443422612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4071942"/>
            <a:ext cx="4000496" cy="2786058"/>
          </a:xfrm>
          <a:prstGeom prst="snip1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2910" y="428604"/>
            <a:ext cx="3846794" cy="1643074"/>
          </a:xfrm>
        </p:spPr>
        <p:txBody>
          <a:bodyPr/>
          <a:lstStyle/>
          <a:p>
            <a:r>
              <a:rPr lang="uk-UA" dirty="0"/>
              <a:t>Програма </a:t>
            </a:r>
            <a:r>
              <a:rPr lang="uk-UA" dirty="0" err="1"/>
              <a:t>“Організація</a:t>
            </a:r>
            <a:r>
              <a:rPr lang="uk-UA" dirty="0"/>
              <a:t> харчування в закладах освіти Сергіївської сільської ради 545,793 тис.грн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42910" y="2071678"/>
            <a:ext cx="3860241" cy="292895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uk-UA" sz="2400" dirty="0"/>
              <a:t>Продукти харчування ДНЗ – 241,531 тис.грн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 Продукти харчування ЗОШ – 304,262 тис.грн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7302" y="142852"/>
            <a:ext cx="3346704" cy="1571636"/>
          </a:xfrm>
        </p:spPr>
        <p:txBody>
          <a:bodyPr/>
          <a:lstStyle/>
          <a:p>
            <a:r>
              <a:rPr lang="uk-UA" dirty="0"/>
              <a:t>Програма </a:t>
            </a:r>
            <a:r>
              <a:rPr lang="uk-UA" dirty="0" err="1"/>
              <a:t>“Шкільне</a:t>
            </a:r>
            <a:r>
              <a:rPr lang="uk-UA" dirty="0"/>
              <a:t> </a:t>
            </a:r>
            <a:r>
              <a:rPr lang="uk-UA" dirty="0" err="1"/>
              <a:t>молоко”</a:t>
            </a:r>
            <a:r>
              <a:rPr lang="uk-UA" dirty="0"/>
              <a:t> 43,890 тис.грн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3346704" cy="3143272"/>
          </a:xfrm>
        </p:spPr>
        <p:txBody>
          <a:bodyPr>
            <a:normAutofit lnSpcReduction="10000"/>
          </a:bodyPr>
          <a:lstStyle/>
          <a:p>
            <a:r>
              <a:rPr lang="uk-UA" dirty="0"/>
              <a:t> </a:t>
            </a:r>
            <a:r>
              <a:rPr lang="uk-UA" sz="2800" dirty="0"/>
              <a:t>Закупівля хлібобулочних виробів * 5,000 тис.грн</a:t>
            </a:r>
          </a:p>
          <a:p>
            <a:r>
              <a:rPr lang="uk-UA" sz="2800" dirty="0"/>
              <a:t>Закупівля молока – 38,890 тис.грн</a:t>
            </a:r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929066"/>
            <a:ext cx="3786214" cy="2428892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7" y="357166"/>
            <a:ext cx="7877204" cy="1214446"/>
          </a:xfrm>
        </p:spPr>
        <p:txBody>
          <a:bodyPr/>
          <a:lstStyle/>
          <a:p>
            <a:pPr algn="ctr">
              <a:buNone/>
            </a:pPr>
            <a:r>
              <a:rPr lang="uk-UA" sz="3600" dirty="0"/>
              <a:t>Програма </a:t>
            </a:r>
            <a:r>
              <a:rPr lang="uk-UA" sz="3600" dirty="0" err="1"/>
              <a:t>“Благоустрій”</a:t>
            </a:r>
            <a:r>
              <a:rPr lang="uk-UA" sz="3600" dirty="0"/>
              <a:t> 2 128,155 тис.грн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1428736"/>
          <a:ext cx="864399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8544480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72686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805767" cy="1571636"/>
          </a:xfrm>
        </p:spPr>
        <p:txBody>
          <a:bodyPr/>
          <a:lstStyle/>
          <a:p>
            <a:pPr algn="ctr">
              <a:buNone/>
            </a:pPr>
            <a:r>
              <a:rPr lang="uk-UA" sz="2800" dirty="0" err="1"/>
              <a:t>Програма”Сприяння</a:t>
            </a:r>
            <a:r>
              <a:rPr lang="uk-UA" sz="2800" dirty="0"/>
              <a:t> проведенню мобілізації та призову громадян Сергіївської сільської ради до лав Збройних Сил </a:t>
            </a:r>
            <a:r>
              <a:rPr lang="uk-UA" sz="2800" dirty="0" err="1"/>
              <a:t>України”</a:t>
            </a:r>
            <a:r>
              <a:rPr lang="uk-UA" sz="2800" dirty="0"/>
              <a:t> 10,399 тис.грн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2928934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- Проведення медичного огляду призовників – 10,399 тис.грн</a:t>
            </a:r>
          </a:p>
        </p:txBody>
      </p:sp>
      <p:pic>
        <p:nvPicPr>
          <p:cNvPr id="2050" name="Picture 2" descr="C:\Users\user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7" y="3329438"/>
            <a:ext cx="5143504" cy="352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2844" y="1500174"/>
            <a:ext cx="4346860" cy="857256"/>
          </a:xfrm>
        </p:spPr>
        <p:txBody>
          <a:bodyPr/>
          <a:lstStyle/>
          <a:p>
            <a:r>
              <a:rPr lang="uk-UA" sz="2000" dirty="0"/>
              <a:t>Дошкільні заклади освіти  </a:t>
            </a:r>
          </a:p>
          <a:p>
            <a:r>
              <a:rPr lang="uk-UA" sz="2000" dirty="0"/>
              <a:t>3 511,926 тис.грн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2357430"/>
            <a:ext cx="4503151" cy="4500570"/>
          </a:xfrm>
        </p:spPr>
        <p:txBody>
          <a:bodyPr>
            <a:noAutofit/>
          </a:bodyPr>
          <a:lstStyle/>
          <a:p>
            <a:r>
              <a:rPr lang="uk-UA" dirty="0"/>
              <a:t>Заробітна плата – 2 234,829 тис.грн</a:t>
            </a:r>
          </a:p>
          <a:p>
            <a:r>
              <a:rPr lang="uk-UA" dirty="0"/>
              <a:t>Нарахування на заробітну плату – 495,281 тис.грн</a:t>
            </a:r>
          </a:p>
          <a:p>
            <a:r>
              <a:rPr lang="uk-UA" dirty="0"/>
              <a:t>Предмети, матеріали, обладнання – 185,041 тис.грн</a:t>
            </a:r>
          </a:p>
          <a:p>
            <a:r>
              <a:rPr lang="uk-UA" dirty="0"/>
              <a:t>Медикаменти – 1,353 тис.грн</a:t>
            </a:r>
          </a:p>
          <a:p>
            <a:r>
              <a:rPr lang="uk-UA" dirty="0"/>
              <a:t>Продукти харчування – 241,531 тис.грн</a:t>
            </a:r>
          </a:p>
          <a:p>
            <a:r>
              <a:rPr lang="uk-UA" dirty="0"/>
              <a:t>Оплата послуг (крім комунальних) – 241,531 тис.грн</a:t>
            </a:r>
          </a:p>
          <a:p>
            <a:r>
              <a:rPr lang="uk-UA" dirty="0"/>
              <a:t>Оплата електроенергії – 46,500 тис.грн</a:t>
            </a:r>
          </a:p>
          <a:p>
            <a:r>
              <a:rPr lang="uk-UA" dirty="0"/>
              <a:t>Оплата природного газу 91,257 тис.грн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3438" y="1500174"/>
            <a:ext cx="4000528" cy="1143008"/>
          </a:xfrm>
        </p:spPr>
        <p:txBody>
          <a:bodyPr/>
          <a:lstStyle/>
          <a:p>
            <a:r>
              <a:rPr lang="uk-UA" sz="1800" dirty="0"/>
              <a:t>Надання загальної освіти </a:t>
            </a:r>
            <a:r>
              <a:rPr lang="uk-UA" sz="1800" dirty="0" err="1"/>
              <a:t>загально-освітніми</a:t>
            </a:r>
            <a:r>
              <a:rPr lang="uk-UA" sz="1800" dirty="0"/>
              <a:t> навчальними закладами  16 225,906 тис.грн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429124" y="2643182"/>
            <a:ext cx="4572032" cy="4214818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Заробітна плата – 10 675,257 тис.грн</a:t>
            </a:r>
          </a:p>
          <a:p>
            <a:r>
              <a:rPr lang="uk-UA" dirty="0"/>
              <a:t>Нарахування на заробітну плату – 2 288,718 тис.грн</a:t>
            </a:r>
          </a:p>
          <a:p>
            <a:r>
              <a:rPr lang="uk-UA" dirty="0"/>
              <a:t>Предмети, матеріали, обладнання – 902,087 тис.грн</a:t>
            </a:r>
          </a:p>
          <a:p>
            <a:r>
              <a:rPr lang="uk-UA" dirty="0"/>
              <a:t>Медикаменти – 1,782 тис.грн</a:t>
            </a:r>
          </a:p>
          <a:p>
            <a:r>
              <a:rPr lang="uk-UA" dirty="0"/>
              <a:t>Продукти харчування – 304,261 тис.грн</a:t>
            </a:r>
          </a:p>
          <a:p>
            <a:r>
              <a:rPr lang="uk-UA" dirty="0"/>
              <a:t>Оплата послуг  крім комунальних) – 994,980 тис.грн</a:t>
            </a:r>
          </a:p>
          <a:p>
            <a:r>
              <a:rPr lang="uk-UA" dirty="0"/>
              <a:t>Оплата теплопостачання – 396,312 тис.грн</a:t>
            </a:r>
          </a:p>
          <a:p>
            <a:r>
              <a:rPr lang="uk-UA" dirty="0"/>
              <a:t>Оплата електроенергії – 426,461 тис.грн</a:t>
            </a:r>
          </a:p>
          <a:p>
            <a:r>
              <a:rPr lang="uk-UA" dirty="0"/>
              <a:t>Придбання обладнання і предметів довгострокового користування – 73,710 тис.грн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214290"/>
            <a:ext cx="9143999" cy="1071570"/>
          </a:xfrm>
        </p:spPr>
        <p:txBody>
          <a:bodyPr/>
          <a:lstStyle/>
          <a:p>
            <a:pPr algn="ctr">
              <a:buNone/>
            </a:pPr>
            <a:r>
              <a:rPr lang="uk-UA" sz="2400" dirty="0"/>
              <a:t>Комплексна Програма розвитку освіти на території Сергіївської сільської територіальної громади на 2021 рік 19 737,832 тис.грн</a:t>
            </a: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29683" cy="642942"/>
          </a:xfrm>
        </p:spPr>
        <p:txBody>
          <a:bodyPr/>
          <a:lstStyle/>
          <a:p>
            <a:pPr>
              <a:buNone/>
            </a:pPr>
            <a:r>
              <a:rPr lang="uk-UA" sz="2800" dirty="0"/>
              <a:t>Програма розвитку культури 2 704,569 тис.грн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1428736"/>
            <a:ext cx="835824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Заробітна плата – 1 354,462 тис.грн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2071678"/>
            <a:ext cx="842968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Нарахування на заробітну плату – 313,800 тис.грн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2714620"/>
            <a:ext cx="842968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Предмети, матеріали, інвентар – 249,450 тис.грн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3357562"/>
            <a:ext cx="842968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послуг (крім комунальних ) – 337,786 тис.грн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34" y="4000504"/>
            <a:ext cx="842968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електроенергії – 254,075 тис.грн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4714884"/>
            <a:ext cx="84296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природного газу – 57,213 тис.грн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5500702"/>
            <a:ext cx="850112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Придбання обладнання , предметів довгострокового обладнання – 125,845 тис.грн</a:t>
            </a: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357430"/>
            <a:ext cx="7572428" cy="3157545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rgbClr val="002060"/>
                </a:solidFill>
                <a:effectLst/>
              </a:rPr>
              <a:t>ДЯКУЮ  ЗА  УВАГУ </a:t>
            </a:r>
          </a:p>
        </p:txBody>
      </p:sp>
    </p:spTree>
    <p:extLst>
      <p:ext uri="{BB962C8B-B14F-4D97-AF65-F5344CB8AC3E}">
        <p14:creationId xmlns:p14="http://schemas.microsoft.com/office/powerpoint/2010/main" val="346561606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7" y="500042"/>
            <a:ext cx="7877204" cy="1071570"/>
          </a:xfrm>
        </p:spPr>
        <p:txBody>
          <a:bodyPr/>
          <a:lstStyle/>
          <a:p>
            <a:pPr>
              <a:buNone/>
            </a:pPr>
            <a:r>
              <a:rPr lang="uk-UA" dirty="0"/>
              <a:t>Благоустрій с. Сергіївка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214421"/>
          <a:ext cx="9144000" cy="5708202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4652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5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Поточний ремонт Центру культури та дозвілля с. Сергіївка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30 000,00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70 506,00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Придбання сценічних костюмів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20 000,00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29 988,00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Поточний ремонт шкільної їдальні Сергіївської ЗОШ 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200 000,00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174 644,00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-10"/>
                        <a:t>Співфінансування проєкту ШБУ «Питна вода учням  Сергіївської загальноосвітньої школи Сергіївської сільської ради </a:t>
                      </a:r>
                      <a:endParaRPr lang="uk-UA" sz="14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50 000,00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49 990,00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Облаштування паркану ДНЗ «Джерельце» с. Сергіївка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40 000,00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30 262,50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Облаштування центрального пляжу с. Сергіївка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17 000,00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44 000,00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Поточний ремонт водопровідної мережі вул. Кузнєцова с. Сергіївка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143 000,00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143 000,00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Поточний ремонт дороги с. Сергіївка вул. Шевченка, вул. Центральна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50 000,00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88 569,26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Поточний ремонт дороги вул. Вертелецька, вул. Садова (щебенева)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200 000,00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100 000,00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Придбання та встановлення дитячого майданчика в центральний парк с. Сергіївка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40 000,00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56 310,00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Облаштування пішохідних містків (Лозівка)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20 000,00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20 000,00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Заміна пам’ятного знаку Жертвам Голодомору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40 000,00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56 149,00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694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Всього</a:t>
                      </a:r>
                      <a:endParaRPr lang="uk-UA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</a:rPr>
                        <a:t>863,418</a:t>
                      </a:r>
                      <a:endParaRPr lang="uk-UA" sz="1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572559" cy="500066"/>
          </a:xfrm>
        </p:spPr>
        <p:txBody>
          <a:bodyPr/>
          <a:lstStyle/>
          <a:p>
            <a:pPr algn="ctr">
              <a:buNone/>
            </a:pPr>
            <a:r>
              <a:rPr lang="uk-UA" sz="2800" dirty="0"/>
              <a:t>Благоустрій с. Розбишівка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85794"/>
          <a:ext cx="9144000" cy="632233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614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-10" dirty="0"/>
                        <a:t>Співфінансування проєкту ШБУ «Очищена вода дітям Розбишівської гімназії Сергіївської сільської ради»</a:t>
                      </a:r>
                      <a:endParaRPr lang="uk-UA" sz="14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50 000,00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49 990,00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 Співфінансування проєкту </a:t>
                      </a:r>
                      <a:r>
                        <a:rPr lang="uk-UA" sz="1400" dirty="0" err="1"/>
                        <a:t>Еко</a:t>
                      </a:r>
                      <a:r>
                        <a:rPr lang="uk-UA" sz="1400" dirty="0"/>
                        <a:t> ініціативи Полтавської області «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50 000,00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49 990,00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Придбання холодильника Для Розбишівської гімназії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15 000,00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10 949,00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Придбання  дитячих іграшок для ДНЗ «Перлинка» с. Розбишівка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8 000,00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8 000,00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Поточний ремонт порогу ДНЗ «Перлинка»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8 000,00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5 334,00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Придбання ноутбука для Розбишівського СБК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15 000,00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15 000,00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Придбання сценічних костюмів для Розбишівського СБК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35 000,00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27 350,00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Поточний ремонт вуличного освітлення с. Розбишівка пров. Сумський , пров. </a:t>
                      </a:r>
                      <a:r>
                        <a:rPr lang="uk-UA" sz="1400" dirty="0" err="1"/>
                        <a:t>Лохвицький</a:t>
                      </a:r>
                      <a:r>
                        <a:rPr lang="uk-UA" sz="1400" dirty="0"/>
                        <a:t>, пров. Лагідний, вул. Першотравнева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78 000,00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177</a:t>
                      </a:r>
                      <a:r>
                        <a:rPr lang="uk-UA" sz="1400" baseline="0" dirty="0"/>
                        <a:t> </a:t>
                      </a:r>
                      <a:r>
                        <a:rPr lang="uk-UA" sz="1400" dirty="0"/>
                        <a:t>869,00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Поточний ремонт дороги до амбулаторії с. Розбишівка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100 000,00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199 780,00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Придбання дорожніх знаків с. Розбишівка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25 000,00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25 000,00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Облаштування зупинки с. Розбишівка (в’їзд)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30 000,00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30 000,00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3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Пожежна сигналізація, обробка горища Розбишівська гімназія, ДНЗ, амбулаторія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200 000,00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331 684,00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6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Послуги по поточному ремонту електромережі та заміні електросвітильників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50 000,00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30</a:t>
                      </a:r>
                      <a:r>
                        <a:rPr lang="uk-UA" sz="1400" baseline="0" dirty="0"/>
                        <a:t> </a:t>
                      </a:r>
                      <a:r>
                        <a:rPr lang="uk-UA" sz="1400" dirty="0"/>
                        <a:t>000,00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6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Поточний ремонт дороги с. Розбишівка вул. Центральна, вул. Роменська, вул. Лохвицька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50 000,00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133 066,25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26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Послуги з поточного ремонту водопроводу вул. </a:t>
                      </a:r>
                      <a:r>
                        <a:rPr lang="uk-UA" sz="1400" dirty="0" err="1"/>
                        <a:t>Лохвицька</a:t>
                      </a:r>
                      <a:r>
                        <a:rPr lang="uk-UA" sz="1400" dirty="0"/>
                        <a:t>, пров. </a:t>
                      </a:r>
                      <a:r>
                        <a:rPr lang="uk-UA" sz="1400" dirty="0" err="1"/>
                        <a:t>Лохвицький</a:t>
                      </a:r>
                      <a:r>
                        <a:rPr lang="uk-UA" sz="1400" dirty="0"/>
                        <a:t>, вул. Молодіжна, вул. Роменська с. Розбишівка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450 000,00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542 000,00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268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Всього</a:t>
                      </a:r>
                    </a:p>
                  </a:txBody>
                  <a:tcPr marL="30700" marR="3070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700" marR="30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Calibri"/>
                          <a:ea typeface="Times New Roman"/>
                          <a:cs typeface="Times New Roman"/>
                        </a:rPr>
                        <a:t>1 636,012</a:t>
                      </a:r>
                    </a:p>
                  </a:txBody>
                  <a:tcPr marL="30700" marR="3070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3" y="428604"/>
            <a:ext cx="7734328" cy="500066"/>
          </a:xfrm>
        </p:spPr>
        <p:txBody>
          <a:bodyPr/>
          <a:lstStyle/>
          <a:p>
            <a:pPr algn="ctr">
              <a:buNone/>
            </a:pPr>
            <a:r>
              <a:rPr lang="uk-UA" sz="2800" dirty="0"/>
              <a:t>Благоустрій с. Качанове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28666"/>
          <a:ext cx="9143999" cy="5776731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5786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Послуги поточного ремонту дороги с. Центральна с. Качанове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200 000,00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789 900,00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Поточний ремонт артезіанської свердловини с. Вирішальне (обв’язка, встановлення автоматики)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90 000,00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78 000,00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Поточний ремонт ФАП с. Новоселівка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50 000,00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49 000,00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Виготовлення </a:t>
                      </a:r>
                      <a:r>
                        <a:rPr lang="uk-UA" sz="1400" dirty="0" err="1"/>
                        <a:t>ПКД«Капітальний</a:t>
                      </a:r>
                      <a:r>
                        <a:rPr lang="uk-UA" sz="1400" dirty="0"/>
                        <a:t> ремонт приміщення сільського клубу с. Качанове вул. Клубна,10»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50 000,00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24 860,00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Придбання сценічних костюмів для Качанівського сільського клубу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25 000,00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17 625,00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Придбання зупинки металевої с. Новоселівка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19 500,00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19 500,00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Придбання гойдалки металевої дитячий майданчик с. Качанове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10 000,00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10 000,00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Придбання тенісного столу Качанівська ЗОШ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7 750,00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7 000,00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Придбання тенісного столу Качанівський клуб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7 750,00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7 000,00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Придбання двох гойдалок металевих на дитячий майданчик в с. Вирішальне  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20 000,00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20 000,00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Поточний ремонт дороги по вул. Гадяцькій с. Качанове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100 000,00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698 629,00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Поточний ремонт дороги по вул. Зоряній с. Качанове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150 000,00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44 981,95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9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Поточний ремонт дороги по вул. Польовій в с. Степове</a:t>
                      </a:r>
                      <a:r>
                        <a:rPr lang="uk-UA" sz="1400"/>
                        <a:t>, с. Вирішальне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100 000,00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 199 000,00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Поточний</a:t>
                      </a:r>
                      <a:r>
                        <a:rPr lang="ru-RU" sz="1400" dirty="0"/>
                        <a:t> ремонт </a:t>
                      </a:r>
                      <a:r>
                        <a:rPr lang="ru-RU" sz="1400" dirty="0" err="1"/>
                        <a:t>відмостки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біля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приміщення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Качанівської</a:t>
                      </a:r>
                      <a:r>
                        <a:rPr lang="ru-RU" sz="1400" dirty="0"/>
                        <a:t> ЗОШ</a:t>
                      </a:r>
                      <a:r>
                        <a:rPr lang="uk-UA" sz="1400" dirty="0"/>
                        <a:t>, бетонування подвір’я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40 000,00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 99 839,00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05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alibri"/>
                          <a:ea typeface="Times New Roman"/>
                          <a:cs typeface="Times New Roman"/>
                        </a:rPr>
                        <a:t>Всього</a:t>
                      </a:r>
                    </a:p>
                  </a:txBody>
                  <a:tcPr marL="34258" marR="3425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258" marR="342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Calibri"/>
                          <a:ea typeface="Times New Roman"/>
                          <a:cs typeface="Times New Roman"/>
                        </a:rPr>
                        <a:t>2 088,334</a:t>
                      </a:r>
                    </a:p>
                  </a:txBody>
                  <a:tcPr marL="34258" marR="3425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71480"/>
            <a:ext cx="9001155" cy="1143008"/>
          </a:xfrm>
        </p:spPr>
        <p:txBody>
          <a:bodyPr/>
          <a:lstStyle/>
          <a:p>
            <a:pPr algn="ctr">
              <a:buNone/>
            </a:pPr>
            <a:r>
              <a:rPr lang="uk-UA" sz="3200" dirty="0"/>
              <a:t>Комплексна програма </a:t>
            </a:r>
            <a:r>
              <a:rPr lang="uk-UA" sz="3200" dirty="0" err="1"/>
              <a:t>“Турбота”</a:t>
            </a:r>
            <a:r>
              <a:rPr lang="uk-UA" sz="3200" dirty="0"/>
              <a:t> на 2021 рік 99,500 тис.грн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714487"/>
          <a:ext cx="8643998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719">
                <a:tc>
                  <a:txBody>
                    <a:bodyPr/>
                    <a:lstStyle/>
                    <a:p>
                      <a:r>
                        <a:rPr lang="uk-UA" sz="1400" dirty="0"/>
                        <a:t>Одноразова допомога учасникам</a:t>
                      </a:r>
                      <a:r>
                        <a:rPr lang="uk-UA" sz="1400" baseline="0" dirty="0"/>
                        <a:t> АТО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27,000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227">
                <a:tc>
                  <a:txBody>
                    <a:bodyPr/>
                    <a:lstStyle/>
                    <a:p>
                      <a:r>
                        <a:rPr lang="uk-UA" sz="1400" dirty="0"/>
                        <a:t>Одноразова допомога учасникам</a:t>
                      </a:r>
                      <a:r>
                        <a:rPr lang="uk-UA" sz="1400" baseline="0" dirty="0"/>
                        <a:t> ЧАЕС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11,000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36">
                <a:tc>
                  <a:txBody>
                    <a:bodyPr/>
                    <a:lstStyle/>
                    <a:p>
                      <a:r>
                        <a:rPr lang="uk-UA" sz="1400" dirty="0"/>
                        <a:t>Одноразова допомога учасникам</a:t>
                      </a:r>
                      <a:r>
                        <a:rPr lang="uk-UA" sz="1400" baseline="0" dirty="0"/>
                        <a:t> ВВВ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437">
                <a:tc>
                  <a:txBody>
                    <a:bodyPr/>
                    <a:lstStyle/>
                    <a:p>
                      <a:r>
                        <a:rPr lang="uk-UA" sz="1400" dirty="0"/>
                        <a:t>Одноразова допомога учасникам</a:t>
                      </a:r>
                      <a:r>
                        <a:rPr lang="uk-UA" sz="1400" baseline="0" dirty="0"/>
                        <a:t> бойових дій в Афганістані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601">
                <a:tc>
                  <a:txBody>
                    <a:bodyPr/>
                    <a:lstStyle/>
                    <a:p>
                      <a:r>
                        <a:rPr lang="uk-UA" sz="1400" dirty="0"/>
                        <a:t>Одноразова допомога учасникам</a:t>
                      </a:r>
                      <a:r>
                        <a:rPr lang="uk-UA" sz="1400" baseline="0" dirty="0"/>
                        <a:t> бойових дій в </a:t>
                      </a:r>
                      <a:r>
                        <a:rPr lang="uk-UA" sz="1400" baseline="0" dirty="0" err="1"/>
                        <a:t>Чехословакії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2,500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r>
                        <a:rPr lang="uk-UA" sz="1400" dirty="0"/>
                        <a:t>Матеріальна</a:t>
                      </a:r>
                      <a:r>
                        <a:rPr lang="uk-UA" sz="1400" baseline="0" dirty="0"/>
                        <a:t> допомога на лікування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36,000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200">
                <a:tc>
                  <a:txBody>
                    <a:bodyPr/>
                    <a:lstStyle/>
                    <a:p>
                      <a:r>
                        <a:rPr lang="uk-UA" sz="1400" dirty="0"/>
                        <a:t>Матеріальна допомога на поховання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143">
                <a:tc>
                  <a:txBody>
                    <a:bodyPr/>
                    <a:lstStyle/>
                    <a:p>
                      <a:r>
                        <a:rPr lang="uk-UA" sz="1400" dirty="0"/>
                        <a:t>Матеріальна допомога  дітям з інвалідністю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14,000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941">
                <a:tc>
                  <a:txBody>
                    <a:bodyPr/>
                    <a:lstStyle/>
                    <a:p>
                      <a:r>
                        <a:rPr lang="uk-UA" sz="1400" dirty="0"/>
                        <a:t>Матеріальна допомога постраждалим внаслідок пожежі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1" cy="1285884"/>
          </a:xfrm>
        </p:spPr>
        <p:txBody>
          <a:bodyPr/>
          <a:lstStyle/>
          <a:p>
            <a:pPr algn="ctr">
              <a:buNone/>
            </a:pPr>
            <a:r>
              <a:rPr lang="uk-UA" sz="2800" dirty="0"/>
              <a:t>Програма надання пільг з оплати житлово-комунальних послуг у межах норм, передбачених законодавством для сімей загиблих (померлих) учасників АТО на 2021 рік 10,000 тис.грн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2500306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/>
              <a:t> </a:t>
            </a:r>
            <a:r>
              <a:rPr lang="uk-UA" sz="2400" dirty="0"/>
              <a:t>Додаткові пільги на житлово-комунальні послуги</a:t>
            </a:r>
          </a:p>
          <a:p>
            <a:r>
              <a:rPr lang="uk-UA" sz="2400" dirty="0"/>
              <a:t>в межах норми для сімей загиблих учасників АТО – 10,000 </a:t>
            </a:r>
            <a:r>
              <a:rPr lang="uk-UA" sz="2400" dirty="0" err="1"/>
              <a:t>грн</a:t>
            </a:r>
            <a:endParaRPr lang="uk-UA" sz="2400" dirty="0"/>
          </a:p>
        </p:txBody>
      </p:sp>
      <p:pic>
        <p:nvPicPr>
          <p:cNvPr id="4" name="Picture 1" descr="C:\Users\use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628800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Петрівко-Роменська місцева пожежна охорона – 843,430 тис.грн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Фонд підтримки підприємництва – 19,112 тис.грн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Дитяча музична школа – 537,421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Трудовий архів – 21,440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Центр реабілітації дітей-інвалідів – 53,098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КЗ «Гадяцький ЦПМСД» – 1 107,250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Будинок дитячо-юнацької творчості – 214,757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Гадяцький центр професійного розвитку педагогічних працівників  – 77,100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Гадяцький інклюзивно-ресурсний центр – 10,274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Гадяцька ЦРЛ – 405,051 тис.грн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3" y="428604"/>
            <a:ext cx="8091518" cy="1000132"/>
          </a:xfrm>
        </p:spPr>
        <p:txBody>
          <a:bodyPr/>
          <a:lstStyle/>
          <a:p>
            <a:pPr algn="ctr">
              <a:buNone/>
            </a:pPr>
            <a:r>
              <a:rPr lang="uk-UA" sz="2000" dirty="0"/>
              <a:t>Програма </a:t>
            </a:r>
            <a:r>
              <a:rPr lang="uk-UA" sz="2000" dirty="0" err="1"/>
              <a:t>“Утримання</a:t>
            </a:r>
            <a:r>
              <a:rPr lang="uk-UA" sz="2000" dirty="0"/>
              <a:t> об’єктів спільного користування чи ліквідації негативних наслідків діяльності об’єктів спільного </a:t>
            </a:r>
            <a:r>
              <a:rPr lang="uk-UA" sz="2000" dirty="0" err="1"/>
              <a:t>користування”</a:t>
            </a:r>
            <a:r>
              <a:rPr lang="uk-UA" sz="2000" dirty="0"/>
              <a:t> 3 288,933 тис.грн</a:t>
            </a:r>
          </a:p>
        </p:txBody>
      </p:sp>
    </p:spTree>
    <p:extLst>
      <p:ext uri="{BB962C8B-B14F-4D97-AF65-F5344CB8AC3E}">
        <p14:creationId xmlns:p14="http://schemas.microsoft.com/office/powerpoint/2010/main" val="405507048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01121" cy="857256"/>
          </a:xfrm>
        </p:spPr>
        <p:txBody>
          <a:bodyPr/>
          <a:lstStyle/>
          <a:p>
            <a:pPr algn="ctr">
              <a:buNone/>
            </a:pPr>
            <a:r>
              <a:rPr lang="uk-UA" sz="2400" dirty="0"/>
              <a:t>Програма утримання та розвиток інфраструктури доріг  2 340,517 тис.грн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214422"/>
            <a:ext cx="8858312" cy="495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Сергіївка</a:t>
            </a: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вул. Шевченка - 44,102 (УЯР)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Сергіївка</a:t>
            </a: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вул. Центральна – 44,467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(УЯР)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доріг (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Барзакове</a:t>
            </a: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Храпалеве</a:t>
            </a: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Набережна Хоролу,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Мочанівка</a:t>
            </a: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Вертелецьке</a:t>
            </a: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) с. Сергіївка – 244,841 (УЯР)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Розбишівка</a:t>
            </a: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,вул. Роменська – 44,178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(УЯР)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Розбишівка</a:t>
            </a: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вул. Центральна – 44,954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(УЯР)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Розбишівка</a:t>
            </a: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 вул. Центральна, вул. Лісова, вул. Франка, вул. Садова – 202,918 тис.грн (УЯР)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Розбишівка</a:t>
            </a: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,вул.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Лохвицька</a:t>
            </a: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– 43,934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(УЯР)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Качанове, вул. Гадяцька – 44,616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(УЯР)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Качанове, вул. Зоряна – 44,982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(УЯР)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Качанове, вул. Центральна – 43,521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Качанове, вул. Гадяцька – 44,508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доріг в с. Качанове, с. Степове, с. Вирішальне  - 255,389 </a:t>
            </a:r>
            <a:r>
              <a:rPr lang="uk-UA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uk-UA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4345</TotalTime>
  <Words>2062</Words>
  <Application>Microsoft Office PowerPoint</Application>
  <PresentationFormat>Экран (4:3)</PresentationFormat>
  <Paragraphs>287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Georgia</vt:lpstr>
      <vt:lpstr>Palatino Linotype</vt:lpstr>
      <vt:lpstr>Times New Roman</vt:lpstr>
      <vt:lpstr>Wingdings</vt:lpstr>
      <vt:lpstr>Wingdings 3</vt:lpstr>
      <vt:lpstr>Воздушный поток</vt:lpstr>
      <vt:lpstr>Про стан виконання Плану соціально-економічного розвитку Сергіївської сільської територіальної громади за 2021 рік   </vt:lpstr>
      <vt:lpstr>Презентация PowerPoint</vt:lpstr>
      <vt:lpstr>Благоустрій с. Сергіївка</vt:lpstr>
      <vt:lpstr>Благоустрій с. Розбишівка</vt:lpstr>
      <vt:lpstr>Благоустрій с. Качанове</vt:lpstr>
      <vt:lpstr>Комплексна програма “Турбота” на 2021 рік 99,500 тис.грн</vt:lpstr>
      <vt:lpstr>Програма надання пільг з оплати житлово-комунальних послуг у межах норм, передбачених законодавством для сімей загиблих (померлих) учасників АТО на 2021 рік 10,000 тис.грн</vt:lpstr>
      <vt:lpstr>Програма “Утримання об’єктів спільного користування чи ліквідації негативних наслідків діяльності об’єктів спільного користування” 3 288,933 тис.грн</vt:lpstr>
      <vt:lpstr>Програма утримання та розвиток інфраструктури доріг  2 340,517 тис.грн</vt:lpstr>
      <vt:lpstr>Презентация PowerPoint</vt:lpstr>
      <vt:lpstr>Агенція місцевих доріг Полтавської області</vt:lpstr>
      <vt:lpstr>Презентация PowerPoint</vt:lpstr>
      <vt:lpstr>Презентация PowerPoint</vt:lpstr>
      <vt:lpstr>Програма “Оздоровлення та відпочинок дітей” 78,246 грн</vt:lpstr>
      <vt:lpstr>Презентация PowerPoint</vt:lpstr>
      <vt:lpstr>Програма забезпечення розроблення генеральних планів та іншої земельної документації населених пунктів Сергіївської ТГ 298,407 тис.грн</vt:lpstr>
      <vt:lpstr>Програма розвиток фізичної культури і спорту в сільській місцевості  40,500 тис.грн</vt:lpstr>
      <vt:lpstr>Презентация PowerPoint</vt:lpstr>
      <vt:lpstr>Програма “Благоустрій” 2 128,155 тис.грн</vt:lpstr>
      <vt:lpstr>Програма”Сприяння проведенню мобілізації та призову громадян Сергіївської сільської ради до лав Збройних Сил України” 10,399 тис.грн</vt:lpstr>
      <vt:lpstr>Комплексна Програма розвитку освіти на території Сергіївської сільської територіальної громади на 2021 рік 19 737,832 тис.грн</vt:lpstr>
      <vt:lpstr>Програма розвитку культури 2 704,569 тис.грн</vt:lpstr>
      <vt:lpstr>ДЯКУЮ  ЗА  УВАГУ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Економика</dc:creator>
  <cp:lastModifiedBy>Пользователь</cp:lastModifiedBy>
  <cp:revision>456</cp:revision>
  <dcterms:created xsi:type="dcterms:W3CDTF">2018-03-26T11:35:20Z</dcterms:created>
  <dcterms:modified xsi:type="dcterms:W3CDTF">2022-02-07T08:03:15Z</dcterms:modified>
</cp:coreProperties>
</file>